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57"/>
  </p:notesMasterIdLst>
  <p:handoutMasterIdLst>
    <p:handoutMasterId r:id="rId58"/>
  </p:handoutMasterIdLst>
  <p:sldIdLst>
    <p:sldId id="257" r:id="rId3"/>
    <p:sldId id="292" r:id="rId4"/>
    <p:sldId id="317" r:id="rId5"/>
    <p:sldId id="336" r:id="rId6"/>
    <p:sldId id="343" r:id="rId7"/>
    <p:sldId id="354" r:id="rId8"/>
    <p:sldId id="355" r:id="rId9"/>
    <p:sldId id="330" r:id="rId10"/>
    <p:sldId id="297" r:id="rId11"/>
    <p:sldId id="352" r:id="rId12"/>
    <p:sldId id="358" r:id="rId13"/>
    <p:sldId id="356" r:id="rId14"/>
    <p:sldId id="359" r:id="rId15"/>
    <p:sldId id="301" r:id="rId16"/>
    <p:sldId id="345" r:id="rId17"/>
    <p:sldId id="346" r:id="rId18"/>
    <p:sldId id="360" r:id="rId19"/>
    <p:sldId id="361" r:id="rId20"/>
    <p:sldId id="365" r:id="rId21"/>
    <p:sldId id="362" r:id="rId22"/>
    <p:sldId id="363" r:id="rId23"/>
    <p:sldId id="350" r:id="rId24"/>
    <p:sldId id="364" r:id="rId25"/>
    <p:sldId id="368" r:id="rId26"/>
    <p:sldId id="366" r:id="rId27"/>
    <p:sldId id="367" r:id="rId28"/>
    <p:sldId id="369" r:id="rId29"/>
    <p:sldId id="370" r:id="rId30"/>
    <p:sldId id="372" r:id="rId31"/>
    <p:sldId id="371" r:id="rId32"/>
    <p:sldId id="377" r:id="rId33"/>
    <p:sldId id="378" r:id="rId34"/>
    <p:sldId id="373" r:id="rId35"/>
    <p:sldId id="375" r:id="rId36"/>
    <p:sldId id="379" r:id="rId37"/>
    <p:sldId id="380" r:id="rId38"/>
    <p:sldId id="381" r:id="rId39"/>
    <p:sldId id="374" r:id="rId40"/>
    <p:sldId id="347" r:id="rId41"/>
    <p:sldId id="353" r:id="rId42"/>
    <p:sldId id="384" r:id="rId43"/>
    <p:sldId id="385" r:id="rId44"/>
    <p:sldId id="321" r:id="rId45"/>
    <p:sldId id="351" r:id="rId46"/>
    <p:sldId id="322" r:id="rId47"/>
    <p:sldId id="391" r:id="rId48"/>
    <p:sldId id="386" r:id="rId49"/>
    <p:sldId id="387" r:id="rId50"/>
    <p:sldId id="389" r:id="rId51"/>
    <p:sldId id="390" r:id="rId52"/>
    <p:sldId id="388" r:id="rId53"/>
    <p:sldId id="326" r:id="rId54"/>
    <p:sldId id="309" r:id="rId55"/>
    <p:sldId id="307" r:id="rId56"/>
  </p:sldIdLst>
  <p:sldSz cx="9144000" cy="6858000" type="screen4x3"/>
  <p:notesSz cx="7053263" cy="93091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F963"/>
    <a:srgbClr val="6CFC32"/>
    <a:srgbClr val="39F539"/>
    <a:srgbClr val="EE7ADD"/>
    <a:srgbClr val="AA16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6364" autoAdjust="0"/>
  </p:normalViewPr>
  <p:slideViewPr>
    <p:cSldViewPr>
      <p:cViewPr varScale="1">
        <p:scale>
          <a:sx n="63" d="100"/>
          <a:sy n="63" d="100"/>
        </p:scale>
        <p:origin x="-1560" y="-102"/>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56414" cy="465455"/>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lvl1pPr>
              <a:defRPr sz="1200">
                <a:ea typeface="ＭＳ Ｐゴシック" pitchFamily="1" charset="-128"/>
              </a:defRPr>
            </a:lvl1pPr>
          </a:lstStyle>
          <a:p>
            <a:pPr>
              <a:defRPr/>
            </a:pPr>
            <a:endParaRPr lang="en-AU"/>
          </a:p>
        </p:txBody>
      </p:sp>
      <p:sp>
        <p:nvSpPr>
          <p:cNvPr id="37891" name="Rectangle 3"/>
          <p:cNvSpPr>
            <a:spLocks noGrp="1" noChangeArrowheads="1"/>
          </p:cNvSpPr>
          <p:nvPr>
            <p:ph type="dt" sz="quarter" idx="1"/>
          </p:nvPr>
        </p:nvSpPr>
        <p:spPr bwMode="auto">
          <a:xfrm>
            <a:off x="3995217" y="0"/>
            <a:ext cx="3056414" cy="465455"/>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lvl1pPr algn="r">
              <a:defRPr sz="1200">
                <a:ea typeface="ＭＳ Ｐゴシック" pitchFamily="1" charset="-128"/>
              </a:defRPr>
            </a:lvl1pPr>
          </a:lstStyle>
          <a:p>
            <a:pPr>
              <a:defRPr/>
            </a:pPr>
            <a:fld id="{82DAC64D-85EC-40CE-8B96-D56ED069BEF0}" type="datetimeFigureOut">
              <a:rPr lang="en-AU"/>
              <a:pPr>
                <a:defRPr/>
              </a:pPr>
              <a:t>17/06/2014</a:t>
            </a:fld>
            <a:endParaRPr lang="en-AU"/>
          </a:p>
        </p:txBody>
      </p:sp>
      <p:sp>
        <p:nvSpPr>
          <p:cNvPr id="37892" name="Rectangle 4"/>
          <p:cNvSpPr>
            <a:spLocks noGrp="1" noChangeArrowheads="1"/>
          </p:cNvSpPr>
          <p:nvPr>
            <p:ph type="ftr" sz="quarter" idx="2"/>
          </p:nvPr>
        </p:nvSpPr>
        <p:spPr bwMode="auto">
          <a:xfrm>
            <a:off x="0" y="8842029"/>
            <a:ext cx="3056414" cy="465455"/>
          </a:xfrm>
          <a:prstGeom prst="rect">
            <a:avLst/>
          </a:prstGeom>
          <a:noFill/>
          <a:ln w="9525">
            <a:noFill/>
            <a:miter lim="800000"/>
            <a:headEnd/>
            <a:tailEnd/>
          </a:ln>
          <a:effectLst/>
        </p:spPr>
        <p:txBody>
          <a:bodyPr vert="horz" wrap="square" lIns="93497" tIns="46749" rIns="93497" bIns="46749" numCol="1" anchor="b" anchorCtr="0" compatLnSpc="1">
            <a:prstTxWarp prst="textNoShape">
              <a:avLst/>
            </a:prstTxWarp>
          </a:bodyPr>
          <a:lstStyle>
            <a:lvl1pPr>
              <a:defRPr sz="1200">
                <a:ea typeface="ＭＳ Ｐゴシック" pitchFamily="1" charset="-128"/>
              </a:defRPr>
            </a:lvl1pPr>
          </a:lstStyle>
          <a:p>
            <a:pPr>
              <a:defRPr/>
            </a:pPr>
            <a:endParaRPr lang="en-AU"/>
          </a:p>
        </p:txBody>
      </p:sp>
      <p:sp>
        <p:nvSpPr>
          <p:cNvPr id="37893" name="Rectangle 5"/>
          <p:cNvSpPr>
            <a:spLocks noGrp="1" noChangeArrowheads="1"/>
          </p:cNvSpPr>
          <p:nvPr>
            <p:ph type="sldNum" sz="quarter" idx="3"/>
          </p:nvPr>
        </p:nvSpPr>
        <p:spPr bwMode="auto">
          <a:xfrm>
            <a:off x="3995217" y="8842029"/>
            <a:ext cx="3056414" cy="465455"/>
          </a:xfrm>
          <a:prstGeom prst="rect">
            <a:avLst/>
          </a:prstGeom>
          <a:noFill/>
          <a:ln w="9525">
            <a:noFill/>
            <a:miter lim="800000"/>
            <a:headEnd/>
            <a:tailEnd/>
          </a:ln>
          <a:effectLst/>
        </p:spPr>
        <p:txBody>
          <a:bodyPr vert="horz" wrap="square" lIns="93497" tIns="46749" rIns="93497" bIns="46749" numCol="1" anchor="b" anchorCtr="0" compatLnSpc="1">
            <a:prstTxWarp prst="textNoShape">
              <a:avLst/>
            </a:prstTxWarp>
          </a:bodyPr>
          <a:lstStyle>
            <a:lvl1pPr algn="r">
              <a:defRPr sz="1200">
                <a:ea typeface="ＭＳ Ｐゴシック" pitchFamily="1" charset="-128"/>
              </a:defRPr>
            </a:lvl1pPr>
          </a:lstStyle>
          <a:p>
            <a:pPr>
              <a:defRPr/>
            </a:pPr>
            <a:fld id="{0E0C290E-31A3-48A0-9BC6-FB44B08600ED}" type="slidenum">
              <a:rPr lang="en-AU"/>
              <a:pPr>
                <a:defRPr/>
              </a:pPr>
              <a:t>‹#›</a:t>
            </a:fld>
            <a:endParaRPr lang="en-AU"/>
          </a:p>
        </p:txBody>
      </p:sp>
    </p:spTree>
    <p:extLst>
      <p:ext uri="{BB962C8B-B14F-4D97-AF65-F5344CB8AC3E}">
        <p14:creationId xmlns:p14="http://schemas.microsoft.com/office/powerpoint/2010/main" val="3109174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56414" cy="465455"/>
          </a:xfrm>
          <a:prstGeom prst="rect">
            <a:avLst/>
          </a:prstGeom>
          <a:noFill/>
          <a:ln w="9525">
            <a:noFill/>
            <a:miter lim="800000"/>
            <a:headEnd/>
            <a:tailEnd/>
          </a:ln>
        </p:spPr>
        <p:txBody>
          <a:bodyPr vert="horz" wrap="square" lIns="93497" tIns="46749" rIns="93497" bIns="46749" numCol="1" anchor="t" anchorCtr="0" compatLnSpc="1">
            <a:prstTxWarp prst="textNoShape">
              <a:avLst/>
            </a:prstTxWarp>
          </a:bodyPr>
          <a:lstStyle>
            <a:lvl1pPr>
              <a:defRPr sz="1200">
                <a:ea typeface="ＭＳ Ｐゴシック" pitchFamily="1" charset="-128"/>
              </a:defRPr>
            </a:lvl1pPr>
          </a:lstStyle>
          <a:p>
            <a:pPr>
              <a:defRPr/>
            </a:pPr>
            <a:endParaRPr lang="en-US"/>
          </a:p>
        </p:txBody>
      </p:sp>
      <p:sp>
        <p:nvSpPr>
          <p:cNvPr id="4099" name="Rectangle 3"/>
          <p:cNvSpPr>
            <a:spLocks noGrp="1" noChangeArrowheads="1"/>
          </p:cNvSpPr>
          <p:nvPr>
            <p:ph type="dt" idx="1"/>
          </p:nvPr>
        </p:nvSpPr>
        <p:spPr bwMode="auto">
          <a:xfrm>
            <a:off x="3996849" y="0"/>
            <a:ext cx="3056414" cy="465455"/>
          </a:xfrm>
          <a:prstGeom prst="rect">
            <a:avLst/>
          </a:prstGeom>
          <a:noFill/>
          <a:ln w="9525">
            <a:noFill/>
            <a:miter lim="800000"/>
            <a:headEnd/>
            <a:tailEnd/>
          </a:ln>
        </p:spPr>
        <p:txBody>
          <a:bodyPr vert="horz" wrap="square" lIns="93497" tIns="46749" rIns="93497" bIns="46749" numCol="1" anchor="t" anchorCtr="0" compatLnSpc="1">
            <a:prstTxWarp prst="textNoShape">
              <a:avLst/>
            </a:prstTxWarp>
          </a:bodyPr>
          <a:lstStyle>
            <a:lvl1pPr algn="r">
              <a:defRPr sz="1200">
                <a:ea typeface="ＭＳ Ｐゴシック" pitchFamily="1" charset="-128"/>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200150"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40435" y="4421823"/>
            <a:ext cx="5172393" cy="4189095"/>
          </a:xfrm>
          <a:prstGeom prst="rect">
            <a:avLst/>
          </a:prstGeom>
          <a:noFill/>
          <a:ln w="9525">
            <a:noFill/>
            <a:miter lim="800000"/>
            <a:headEnd/>
            <a:tailEnd/>
          </a:ln>
        </p:spPr>
        <p:txBody>
          <a:bodyPr vert="horz" wrap="square" lIns="93497" tIns="46749" rIns="93497" bIns="467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43645"/>
            <a:ext cx="3056414" cy="465455"/>
          </a:xfrm>
          <a:prstGeom prst="rect">
            <a:avLst/>
          </a:prstGeom>
          <a:noFill/>
          <a:ln w="9525">
            <a:noFill/>
            <a:miter lim="800000"/>
            <a:headEnd/>
            <a:tailEnd/>
          </a:ln>
        </p:spPr>
        <p:txBody>
          <a:bodyPr vert="horz" wrap="square" lIns="93497" tIns="46749" rIns="93497" bIns="46749" numCol="1" anchor="b" anchorCtr="0" compatLnSpc="1">
            <a:prstTxWarp prst="textNoShape">
              <a:avLst/>
            </a:prstTxWarp>
          </a:bodyPr>
          <a:lstStyle>
            <a:lvl1pPr>
              <a:defRPr sz="1200">
                <a:ea typeface="ＭＳ Ｐゴシック" pitchFamily="1" charset="-128"/>
              </a:defRPr>
            </a:lvl1pPr>
          </a:lstStyle>
          <a:p>
            <a:pPr>
              <a:defRPr/>
            </a:pPr>
            <a:endParaRPr lang="en-US"/>
          </a:p>
        </p:txBody>
      </p:sp>
      <p:sp>
        <p:nvSpPr>
          <p:cNvPr id="4103" name="Rectangle 7"/>
          <p:cNvSpPr>
            <a:spLocks noGrp="1" noChangeArrowheads="1"/>
          </p:cNvSpPr>
          <p:nvPr>
            <p:ph type="sldNum" sz="quarter" idx="5"/>
          </p:nvPr>
        </p:nvSpPr>
        <p:spPr bwMode="auto">
          <a:xfrm>
            <a:off x="3996849" y="8843645"/>
            <a:ext cx="3056414" cy="465455"/>
          </a:xfrm>
          <a:prstGeom prst="rect">
            <a:avLst/>
          </a:prstGeom>
          <a:noFill/>
          <a:ln w="9525">
            <a:noFill/>
            <a:miter lim="800000"/>
            <a:headEnd/>
            <a:tailEnd/>
          </a:ln>
        </p:spPr>
        <p:txBody>
          <a:bodyPr vert="horz" wrap="square" lIns="93497" tIns="46749" rIns="93497" bIns="46749" numCol="1" anchor="b" anchorCtr="0" compatLnSpc="1">
            <a:prstTxWarp prst="textNoShape">
              <a:avLst/>
            </a:prstTxWarp>
          </a:bodyPr>
          <a:lstStyle>
            <a:lvl1pPr algn="r">
              <a:defRPr sz="1200">
                <a:ea typeface="ＭＳ Ｐゴシック" pitchFamily="1" charset="-128"/>
              </a:defRPr>
            </a:lvl1pPr>
          </a:lstStyle>
          <a:p>
            <a:pPr>
              <a:defRPr/>
            </a:pPr>
            <a:fld id="{ACF29FD7-98DB-4B21-B128-8BC415B6D7B8}" type="slidenum">
              <a:rPr lang="en-US"/>
              <a:pPr>
                <a:defRPr/>
              </a:pPr>
              <a:t>‹#›</a:t>
            </a:fld>
            <a:endParaRPr lang="en-US"/>
          </a:p>
        </p:txBody>
      </p:sp>
    </p:spTree>
    <p:extLst>
      <p:ext uri="{BB962C8B-B14F-4D97-AF65-F5344CB8AC3E}">
        <p14:creationId xmlns:p14="http://schemas.microsoft.com/office/powerpoint/2010/main" val="2780700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charset="0"/>
                <a:ea typeface="ＭＳ Ｐゴシック" pitchFamily="34" charset="-128"/>
              </a:defRPr>
            </a:lvl1pPr>
            <a:lvl2pPr marL="759666" indent="-292179">
              <a:defRPr sz="2500">
                <a:solidFill>
                  <a:schemeClr val="tx1"/>
                </a:solidFill>
                <a:latin typeface="Arial" charset="0"/>
                <a:ea typeface="ＭＳ Ｐゴシック" pitchFamily="34" charset="-128"/>
              </a:defRPr>
            </a:lvl2pPr>
            <a:lvl3pPr marL="1168718" indent="-233744">
              <a:defRPr sz="2500">
                <a:solidFill>
                  <a:schemeClr val="tx1"/>
                </a:solidFill>
                <a:latin typeface="Arial" charset="0"/>
                <a:ea typeface="ＭＳ Ｐゴシック" pitchFamily="34" charset="-128"/>
              </a:defRPr>
            </a:lvl3pPr>
            <a:lvl4pPr marL="1636205" indent="-233744">
              <a:defRPr sz="2500">
                <a:solidFill>
                  <a:schemeClr val="tx1"/>
                </a:solidFill>
                <a:latin typeface="Arial" charset="0"/>
                <a:ea typeface="ＭＳ Ｐゴシック" pitchFamily="34" charset="-128"/>
              </a:defRPr>
            </a:lvl4pPr>
            <a:lvl5pPr marL="2103692" indent="-233744">
              <a:defRPr sz="2500">
                <a:solidFill>
                  <a:schemeClr val="tx1"/>
                </a:solidFill>
                <a:latin typeface="Arial" charset="0"/>
                <a:ea typeface="ＭＳ Ｐゴシック" pitchFamily="34" charset="-128"/>
              </a:defRPr>
            </a:lvl5pPr>
            <a:lvl6pPr marL="2571179" indent="-233744" eaLnBrk="0" fontAlgn="base" hangingPunct="0">
              <a:spcBef>
                <a:spcPct val="0"/>
              </a:spcBef>
              <a:spcAft>
                <a:spcPct val="0"/>
              </a:spcAft>
              <a:defRPr sz="2500">
                <a:solidFill>
                  <a:schemeClr val="tx1"/>
                </a:solidFill>
                <a:latin typeface="Arial" charset="0"/>
                <a:ea typeface="ＭＳ Ｐゴシック" pitchFamily="34" charset="-128"/>
              </a:defRPr>
            </a:lvl6pPr>
            <a:lvl7pPr marL="3038666" indent="-233744" eaLnBrk="0" fontAlgn="base" hangingPunct="0">
              <a:spcBef>
                <a:spcPct val="0"/>
              </a:spcBef>
              <a:spcAft>
                <a:spcPct val="0"/>
              </a:spcAft>
              <a:defRPr sz="2500">
                <a:solidFill>
                  <a:schemeClr val="tx1"/>
                </a:solidFill>
                <a:latin typeface="Arial" charset="0"/>
                <a:ea typeface="ＭＳ Ｐゴシック" pitchFamily="34" charset="-128"/>
              </a:defRPr>
            </a:lvl7pPr>
            <a:lvl8pPr marL="3506153" indent="-233744" eaLnBrk="0" fontAlgn="base" hangingPunct="0">
              <a:spcBef>
                <a:spcPct val="0"/>
              </a:spcBef>
              <a:spcAft>
                <a:spcPct val="0"/>
              </a:spcAft>
              <a:defRPr sz="2500">
                <a:solidFill>
                  <a:schemeClr val="tx1"/>
                </a:solidFill>
                <a:latin typeface="Arial" charset="0"/>
                <a:ea typeface="ＭＳ Ｐゴシック" pitchFamily="34" charset="-128"/>
              </a:defRPr>
            </a:lvl8pPr>
            <a:lvl9pPr marL="3973640" indent="-233744" eaLnBrk="0" fontAlgn="base" hangingPunct="0">
              <a:spcBef>
                <a:spcPct val="0"/>
              </a:spcBef>
              <a:spcAft>
                <a:spcPct val="0"/>
              </a:spcAft>
              <a:defRPr sz="2500">
                <a:solidFill>
                  <a:schemeClr val="tx1"/>
                </a:solidFill>
                <a:latin typeface="Arial" charset="0"/>
                <a:ea typeface="ＭＳ Ｐゴシック" pitchFamily="34" charset="-128"/>
              </a:defRPr>
            </a:lvl9pPr>
          </a:lstStyle>
          <a:p>
            <a:fld id="{DB4CF083-529E-48A3-B862-C4572427C5E9}" type="slidenum">
              <a:rPr lang="en-US" sz="1200"/>
              <a:pPr/>
              <a:t>1</a:t>
            </a:fld>
            <a:endParaRPr lang="en-US"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CF29FD7-98DB-4B21-B128-8BC415B6D7B8}" type="slidenum">
              <a:rPr lang="en-US" smtClean="0"/>
              <a:pPr>
                <a:defRPr/>
              </a:pPr>
              <a:t>37</a:t>
            </a:fld>
            <a:endParaRPr lang="en-US"/>
          </a:p>
        </p:txBody>
      </p:sp>
    </p:spTree>
    <p:extLst>
      <p:ext uri="{BB962C8B-B14F-4D97-AF65-F5344CB8AC3E}">
        <p14:creationId xmlns:p14="http://schemas.microsoft.com/office/powerpoint/2010/main" val="1034699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CF29FD7-98DB-4B21-B128-8BC415B6D7B8}" type="slidenum">
              <a:rPr lang="en-US" smtClean="0"/>
              <a:pPr>
                <a:defRPr/>
              </a:pPr>
              <a:t>43</a:t>
            </a:fld>
            <a:endParaRPr lang="en-US"/>
          </a:p>
        </p:txBody>
      </p:sp>
    </p:spTree>
    <p:extLst>
      <p:ext uri="{BB962C8B-B14F-4D97-AF65-F5344CB8AC3E}">
        <p14:creationId xmlns:p14="http://schemas.microsoft.com/office/powerpoint/2010/main" val="693333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Tree>
    <p:extLst>
      <p:ext uri="{BB962C8B-B14F-4D97-AF65-F5344CB8AC3E}">
        <p14:creationId xmlns:p14="http://schemas.microsoft.com/office/powerpoint/2010/main" val="1901763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59153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647785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Tree>
    <p:extLst>
      <p:ext uri="{BB962C8B-B14F-4D97-AF65-F5344CB8AC3E}">
        <p14:creationId xmlns:p14="http://schemas.microsoft.com/office/powerpoint/2010/main" val="1238076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640510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58632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227618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51474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168245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45917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86711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9320741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22918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557127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0343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43228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827998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4564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4124526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729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6376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7277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6" descr="PPT slide HS"/>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102225"/>
            <a:ext cx="9145588"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Text Box 8"/>
          <p:cNvSpPr txBox="1">
            <a:spLocks noChangeArrowheads="1"/>
          </p:cNvSpPr>
          <p:nvPr userDrawn="1"/>
        </p:nvSpPr>
        <p:spPr bwMode="auto">
          <a:xfrm>
            <a:off x="8229600" y="6400800"/>
            <a:ext cx="762000" cy="274638"/>
          </a:xfrm>
          <a:prstGeom prst="rect">
            <a:avLst/>
          </a:prstGeom>
          <a:noFill/>
          <a:ln>
            <a:noFill/>
          </a:ln>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spcBef>
                <a:spcPct val="50000"/>
              </a:spcBef>
              <a:defRPr/>
            </a:pPr>
            <a:fld id="{20D5CE7F-5F6D-4332-A2ED-F6D6140B1363}" type="slidenum">
              <a:rPr lang="en-US" sz="1200" smtClean="0">
                <a:latin typeface="Myriad Pro" pitchFamily="1" charset="0"/>
              </a:rPr>
              <a:pPr algn="r">
                <a:spcBef>
                  <a:spcPct val="50000"/>
                </a:spcBef>
                <a:defRPr/>
              </a:pPr>
              <a:t>‹#›</a:t>
            </a:fld>
            <a:endParaRPr lang="en-US" sz="1200" smtClean="0">
              <a:latin typeface="Myriad Pro" pitchFamily="1"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Myriad Pro" pitchFamily="1" charset="0"/>
          <a:ea typeface="ＭＳ Ｐゴシック" pitchFamily="1" charset="-128"/>
        </a:defRPr>
      </a:lvl2pPr>
      <a:lvl3pPr algn="l" rtl="0" eaLnBrk="0" fontAlgn="base" hangingPunct="0">
        <a:spcBef>
          <a:spcPct val="0"/>
        </a:spcBef>
        <a:spcAft>
          <a:spcPct val="0"/>
        </a:spcAft>
        <a:defRPr sz="3200" b="1">
          <a:solidFill>
            <a:schemeClr val="tx2"/>
          </a:solidFill>
          <a:latin typeface="Myriad Pro" pitchFamily="1" charset="0"/>
          <a:ea typeface="ＭＳ Ｐゴシック" pitchFamily="1" charset="-128"/>
        </a:defRPr>
      </a:lvl3pPr>
      <a:lvl4pPr algn="l" rtl="0" eaLnBrk="0" fontAlgn="base" hangingPunct="0">
        <a:spcBef>
          <a:spcPct val="0"/>
        </a:spcBef>
        <a:spcAft>
          <a:spcPct val="0"/>
        </a:spcAft>
        <a:defRPr sz="3200" b="1">
          <a:solidFill>
            <a:schemeClr val="tx2"/>
          </a:solidFill>
          <a:latin typeface="Myriad Pro" pitchFamily="1" charset="0"/>
          <a:ea typeface="ＭＳ Ｐゴシック" pitchFamily="1" charset="-128"/>
        </a:defRPr>
      </a:lvl4pPr>
      <a:lvl5pPr algn="l" rtl="0" eaLnBrk="0" fontAlgn="base" hangingPunct="0">
        <a:spcBef>
          <a:spcPct val="0"/>
        </a:spcBef>
        <a:spcAft>
          <a:spcPct val="0"/>
        </a:spcAft>
        <a:defRPr sz="3200" b="1">
          <a:solidFill>
            <a:schemeClr val="tx2"/>
          </a:solidFill>
          <a:latin typeface="Myriad Pro" pitchFamily="1" charset="0"/>
          <a:ea typeface="ＭＳ Ｐゴシック" pitchFamily="1" charset="-128"/>
        </a:defRPr>
      </a:lvl5pPr>
      <a:lvl6pPr marL="457200" algn="l" rtl="0" fontAlgn="base">
        <a:spcBef>
          <a:spcPct val="0"/>
        </a:spcBef>
        <a:spcAft>
          <a:spcPct val="0"/>
        </a:spcAft>
        <a:defRPr sz="3200" b="1">
          <a:solidFill>
            <a:schemeClr val="tx2"/>
          </a:solidFill>
          <a:latin typeface="Myriad Pro" pitchFamily="1" charset="0"/>
          <a:ea typeface="ＭＳ Ｐゴシック" pitchFamily="1" charset="-128"/>
        </a:defRPr>
      </a:lvl6pPr>
      <a:lvl7pPr marL="914400" algn="l" rtl="0" fontAlgn="base">
        <a:spcBef>
          <a:spcPct val="0"/>
        </a:spcBef>
        <a:spcAft>
          <a:spcPct val="0"/>
        </a:spcAft>
        <a:defRPr sz="3200" b="1">
          <a:solidFill>
            <a:schemeClr val="tx2"/>
          </a:solidFill>
          <a:latin typeface="Myriad Pro" pitchFamily="1" charset="0"/>
          <a:ea typeface="ＭＳ Ｐゴシック" pitchFamily="1" charset="-128"/>
        </a:defRPr>
      </a:lvl7pPr>
      <a:lvl8pPr marL="1371600" algn="l" rtl="0" fontAlgn="base">
        <a:spcBef>
          <a:spcPct val="0"/>
        </a:spcBef>
        <a:spcAft>
          <a:spcPct val="0"/>
        </a:spcAft>
        <a:defRPr sz="3200" b="1">
          <a:solidFill>
            <a:schemeClr val="tx2"/>
          </a:solidFill>
          <a:latin typeface="Myriad Pro" pitchFamily="1" charset="0"/>
          <a:ea typeface="ＭＳ Ｐゴシック" pitchFamily="1" charset="-128"/>
        </a:defRPr>
      </a:lvl8pPr>
      <a:lvl9pPr marL="1828800" algn="l" rtl="0" fontAlgn="base">
        <a:spcBef>
          <a:spcPct val="0"/>
        </a:spcBef>
        <a:spcAft>
          <a:spcPct val="0"/>
        </a:spcAft>
        <a:defRPr sz="3200" b="1">
          <a:solidFill>
            <a:schemeClr val="tx2"/>
          </a:solidFill>
          <a:latin typeface="Myriad Pro" pitchFamily="1" charset="0"/>
          <a:ea typeface="ＭＳ Ｐゴシック" pitchFamily="1"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defRPr sz="1600">
          <a:solidFill>
            <a:schemeClr val="tx1"/>
          </a:solidFill>
          <a:latin typeface="+mn-lt"/>
          <a:ea typeface="+mn-ea"/>
        </a:defRPr>
      </a:lvl6pPr>
      <a:lvl7pPr marL="2971800" indent="-228600" algn="l" rtl="0" fontAlgn="base">
        <a:spcBef>
          <a:spcPct val="20000"/>
        </a:spcBef>
        <a:spcAft>
          <a:spcPct val="0"/>
        </a:spcAft>
        <a:defRPr sz="1600">
          <a:solidFill>
            <a:schemeClr val="tx1"/>
          </a:solidFill>
          <a:latin typeface="+mn-lt"/>
          <a:ea typeface="+mn-ea"/>
        </a:defRPr>
      </a:lvl7pPr>
      <a:lvl8pPr marL="3429000" indent="-228600" algn="l" rtl="0" fontAlgn="base">
        <a:spcBef>
          <a:spcPct val="20000"/>
        </a:spcBef>
        <a:spcAft>
          <a:spcPct val="0"/>
        </a:spcAft>
        <a:defRPr sz="1600">
          <a:solidFill>
            <a:schemeClr val="tx1"/>
          </a:solidFill>
          <a:latin typeface="+mn-lt"/>
          <a:ea typeface="+mn-ea"/>
        </a:defRPr>
      </a:lvl8pPr>
      <a:lvl9pPr marL="3886200" indent="-228600" algn="l" rtl="0" fontAlgn="base">
        <a:spcBef>
          <a:spcPct val="20000"/>
        </a:spcBef>
        <a:spcAft>
          <a:spcPct val="0"/>
        </a:spcAft>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6" descr="PPT slide HS"/>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102225"/>
            <a:ext cx="9145588"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Text Box 8"/>
          <p:cNvSpPr txBox="1">
            <a:spLocks noChangeArrowheads="1"/>
          </p:cNvSpPr>
          <p:nvPr userDrawn="1"/>
        </p:nvSpPr>
        <p:spPr bwMode="auto">
          <a:xfrm>
            <a:off x="8229600" y="6400800"/>
            <a:ext cx="762000" cy="274638"/>
          </a:xfrm>
          <a:prstGeom prst="rect">
            <a:avLst/>
          </a:prstGeom>
          <a:noFill/>
          <a:ln>
            <a:noFill/>
          </a:ln>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spcBef>
                <a:spcPct val="50000"/>
              </a:spcBef>
              <a:defRPr/>
            </a:pPr>
            <a:fld id="{094AF4B3-3B5A-4365-9BDE-A9A5F81707D8}" type="slidenum">
              <a:rPr lang="en-US" sz="1200" smtClean="0">
                <a:solidFill>
                  <a:srgbClr val="000000"/>
                </a:solidFill>
                <a:latin typeface="Myriad Pro" pitchFamily="1" charset="0"/>
              </a:rPr>
              <a:pPr algn="r">
                <a:spcBef>
                  <a:spcPct val="50000"/>
                </a:spcBef>
                <a:defRPr/>
              </a:pPr>
              <a:t>‹#›</a:t>
            </a:fld>
            <a:endParaRPr lang="en-US" sz="1200" smtClean="0">
              <a:solidFill>
                <a:srgbClr val="000000"/>
              </a:solidFill>
              <a:latin typeface="Myriad Pro" pitchFamily="1" charset="0"/>
            </a:endParaRPr>
          </a:p>
        </p:txBody>
      </p:sp>
    </p:spTree>
    <p:extLst>
      <p:ext uri="{BB962C8B-B14F-4D97-AF65-F5344CB8AC3E}">
        <p14:creationId xmlns:p14="http://schemas.microsoft.com/office/powerpoint/2010/main" val="35205330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Myriad Pro" pitchFamily="1" charset="0"/>
          <a:ea typeface="ＭＳ Ｐゴシック" pitchFamily="1" charset="-128"/>
        </a:defRPr>
      </a:lvl2pPr>
      <a:lvl3pPr algn="l" rtl="0" eaLnBrk="0" fontAlgn="base" hangingPunct="0">
        <a:spcBef>
          <a:spcPct val="0"/>
        </a:spcBef>
        <a:spcAft>
          <a:spcPct val="0"/>
        </a:spcAft>
        <a:defRPr sz="3200" b="1">
          <a:solidFill>
            <a:schemeClr val="tx2"/>
          </a:solidFill>
          <a:latin typeface="Myriad Pro" pitchFamily="1" charset="0"/>
          <a:ea typeface="ＭＳ Ｐゴシック" pitchFamily="1" charset="-128"/>
        </a:defRPr>
      </a:lvl3pPr>
      <a:lvl4pPr algn="l" rtl="0" eaLnBrk="0" fontAlgn="base" hangingPunct="0">
        <a:spcBef>
          <a:spcPct val="0"/>
        </a:spcBef>
        <a:spcAft>
          <a:spcPct val="0"/>
        </a:spcAft>
        <a:defRPr sz="3200" b="1">
          <a:solidFill>
            <a:schemeClr val="tx2"/>
          </a:solidFill>
          <a:latin typeface="Myriad Pro" pitchFamily="1" charset="0"/>
          <a:ea typeface="ＭＳ Ｐゴシック" pitchFamily="1" charset="-128"/>
        </a:defRPr>
      </a:lvl4pPr>
      <a:lvl5pPr algn="l" rtl="0" eaLnBrk="0" fontAlgn="base" hangingPunct="0">
        <a:spcBef>
          <a:spcPct val="0"/>
        </a:spcBef>
        <a:spcAft>
          <a:spcPct val="0"/>
        </a:spcAft>
        <a:defRPr sz="3200" b="1">
          <a:solidFill>
            <a:schemeClr val="tx2"/>
          </a:solidFill>
          <a:latin typeface="Myriad Pro" pitchFamily="1" charset="0"/>
          <a:ea typeface="ＭＳ Ｐゴシック" pitchFamily="1" charset="-128"/>
        </a:defRPr>
      </a:lvl5pPr>
      <a:lvl6pPr marL="457200" algn="l" rtl="0" fontAlgn="base">
        <a:spcBef>
          <a:spcPct val="0"/>
        </a:spcBef>
        <a:spcAft>
          <a:spcPct val="0"/>
        </a:spcAft>
        <a:defRPr sz="3200" b="1">
          <a:solidFill>
            <a:schemeClr val="tx2"/>
          </a:solidFill>
          <a:latin typeface="Myriad Pro" pitchFamily="1" charset="0"/>
          <a:ea typeface="ＭＳ Ｐゴシック" pitchFamily="1" charset="-128"/>
        </a:defRPr>
      </a:lvl6pPr>
      <a:lvl7pPr marL="914400" algn="l" rtl="0" fontAlgn="base">
        <a:spcBef>
          <a:spcPct val="0"/>
        </a:spcBef>
        <a:spcAft>
          <a:spcPct val="0"/>
        </a:spcAft>
        <a:defRPr sz="3200" b="1">
          <a:solidFill>
            <a:schemeClr val="tx2"/>
          </a:solidFill>
          <a:latin typeface="Myriad Pro" pitchFamily="1" charset="0"/>
          <a:ea typeface="ＭＳ Ｐゴシック" pitchFamily="1" charset="-128"/>
        </a:defRPr>
      </a:lvl7pPr>
      <a:lvl8pPr marL="1371600" algn="l" rtl="0" fontAlgn="base">
        <a:spcBef>
          <a:spcPct val="0"/>
        </a:spcBef>
        <a:spcAft>
          <a:spcPct val="0"/>
        </a:spcAft>
        <a:defRPr sz="3200" b="1">
          <a:solidFill>
            <a:schemeClr val="tx2"/>
          </a:solidFill>
          <a:latin typeface="Myriad Pro" pitchFamily="1" charset="0"/>
          <a:ea typeface="ＭＳ Ｐゴシック" pitchFamily="1" charset="-128"/>
        </a:defRPr>
      </a:lvl8pPr>
      <a:lvl9pPr marL="1828800" algn="l" rtl="0" fontAlgn="base">
        <a:spcBef>
          <a:spcPct val="0"/>
        </a:spcBef>
        <a:spcAft>
          <a:spcPct val="0"/>
        </a:spcAft>
        <a:defRPr sz="3200" b="1">
          <a:solidFill>
            <a:schemeClr val="tx2"/>
          </a:solidFill>
          <a:latin typeface="Myriad Pro" pitchFamily="1" charset="0"/>
          <a:ea typeface="ＭＳ Ｐゴシック" pitchFamily="1"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defRPr sz="1600">
          <a:solidFill>
            <a:schemeClr val="tx1"/>
          </a:solidFill>
          <a:latin typeface="+mn-lt"/>
          <a:ea typeface="+mn-ea"/>
        </a:defRPr>
      </a:lvl6pPr>
      <a:lvl7pPr marL="2971800" indent="-228600" algn="l" rtl="0" fontAlgn="base">
        <a:spcBef>
          <a:spcPct val="20000"/>
        </a:spcBef>
        <a:spcAft>
          <a:spcPct val="0"/>
        </a:spcAft>
        <a:defRPr sz="1600">
          <a:solidFill>
            <a:schemeClr val="tx1"/>
          </a:solidFill>
          <a:latin typeface="+mn-lt"/>
          <a:ea typeface="+mn-ea"/>
        </a:defRPr>
      </a:lvl7pPr>
      <a:lvl8pPr marL="3429000" indent="-228600" algn="l" rtl="0" fontAlgn="base">
        <a:spcBef>
          <a:spcPct val="20000"/>
        </a:spcBef>
        <a:spcAft>
          <a:spcPct val="0"/>
        </a:spcAft>
        <a:defRPr sz="1600">
          <a:solidFill>
            <a:schemeClr val="tx1"/>
          </a:solidFill>
          <a:latin typeface="+mn-lt"/>
          <a:ea typeface="+mn-ea"/>
        </a:defRPr>
      </a:lvl8pPr>
      <a:lvl9pPr marL="3886200" indent="-228600" algn="l" rtl="0" fontAlgn="base">
        <a:spcBef>
          <a:spcPct val="20000"/>
        </a:spcBef>
        <a:spcAft>
          <a:spcPct val="0"/>
        </a:spcAft>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8313" y="1196752"/>
            <a:ext cx="8280400" cy="1368425"/>
          </a:xfrm>
        </p:spPr>
        <p:txBody>
          <a:bodyPr/>
          <a:lstStyle/>
          <a:p>
            <a:pPr algn="ctr" eaLnBrk="1" hangingPunct="1"/>
            <a:r>
              <a:rPr lang="en-US" sz="2800" dirty="0" smtClean="0"/>
              <a:t>Focus group discussion: a way to unpack ELT teachers’ conceptions of ELT teacher research </a:t>
            </a:r>
            <a:endParaRPr lang="en-US" b="0" dirty="0" smtClean="0"/>
          </a:p>
        </p:txBody>
      </p:sp>
      <p:sp>
        <p:nvSpPr>
          <p:cNvPr id="2051" name="Rectangle 3"/>
          <p:cNvSpPr>
            <a:spLocks noGrp="1" noChangeArrowheads="1"/>
          </p:cNvSpPr>
          <p:nvPr>
            <p:ph type="subTitle" idx="1"/>
          </p:nvPr>
        </p:nvSpPr>
        <p:spPr>
          <a:xfrm>
            <a:off x="1357313" y="3140968"/>
            <a:ext cx="6400800" cy="2209800"/>
          </a:xfrm>
        </p:spPr>
        <p:txBody>
          <a:bodyPr/>
          <a:lstStyle/>
          <a:p>
            <a:pPr eaLnBrk="1" hangingPunct="1">
              <a:lnSpc>
                <a:spcPct val="80000"/>
              </a:lnSpc>
            </a:pPr>
            <a:endParaRPr lang="en-US" sz="800" dirty="0" smtClean="0"/>
          </a:p>
          <a:p>
            <a:pPr algn="l" eaLnBrk="1" hangingPunct="1">
              <a:lnSpc>
                <a:spcPct val="80000"/>
              </a:lnSpc>
            </a:pPr>
            <a:r>
              <a:rPr lang="en-US" dirty="0" smtClean="0"/>
              <a:t>Chan </a:t>
            </a:r>
            <a:r>
              <a:rPr lang="en-US" dirty="0" err="1" smtClean="0"/>
              <a:t>Narith</a:t>
            </a:r>
            <a:r>
              <a:rPr lang="en-US" dirty="0" smtClean="0"/>
              <a:t> KEUK</a:t>
            </a:r>
          </a:p>
          <a:p>
            <a:pPr algn="l" eaLnBrk="1" hangingPunct="1">
              <a:lnSpc>
                <a:spcPct val="80000"/>
              </a:lnSpc>
            </a:pPr>
            <a:r>
              <a:rPr lang="en-US" dirty="0" smtClean="0"/>
              <a:t>PhD student, Department of Linguistics</a:t>
            </a:r>
          </a:p>
          <a:p>
            <a:pPr algn="l" eaLnBrk="1" hangingPunct="1">
              <a:lnSpc>
                <a:spcPct val="80000"/>
              </a:lnSpc>
            </a:pPr>
            <a:endParaRPr lang="en-US" sz="2000" dirty="0" smtClean="0"/>
          </a:p>
          <a:p>
            <a:pPr algn="l" eaLnBrk="1" hangingPunct="1">
              <a:lnSpc>
                <a:spcPct val="80000"/>
              </a:lnSpc>
            </a:pPr>
            <a:r>
              <a:rPr lang="en-US" sz="2400" dirty="0" smtClean="0"/>
              <a:t>Principal supervisor: Dr. Stephen Moore</a:t>
            </a:r>
          </a:p>
          <a:p>
            <a:pPr algn="l" eaLnBrk="1" hangingPunct="1">
              <a:lnSpc>
                <a:spcPct val="80000"/>
              </a:lnSpc>
            </a:pPr>
            <a:r>
              <a:rPr lang="en-US" sz="2400" dirty="0" smtClean="0"/>
              <a:t>Associate supervisor: Dr. John Knox</a:t>
            </a:r>
          </a:p>
          <a:p>
            <a:pPr eaLnBrk="1" hangingPunct="1">
              <a:lnSpc>
                <a:spcPct val="80000"/>
              </a:lnSpc>
            </a:pPr>
            <a:endParaRPr lang="en-US" sz="2000" dirty="0" smtClean="0"/>
          </a:p>
          <a:p>
            <a:pPr eaLnBrk="1" hangingPunct="1">
              <a:lnSpc>
                <a:spcPct val="80000"/>
              </a:lnSpc>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slow" p14:dur="2000" advTm="34627"/>
    </mc:Choice>
    <mc:Fallback xmlns="">
      <p:transition spd="slow" advTm="3462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59160"/>
          </a:xfrm>
        </p:spPr>
        <p:txBody>
          <a:bodyPr/>
          <a:lstStyle/>
          <a:p>
            <a:r>
              <a:rPr lang="en-US" b="0" dirty="0" smtClean="0"/>
              <a:t>Review of the literature (Cont.)</a:t>
            </a:r>
            <a:endParaRPr lang="en-US" b="0" dirty="0"/>
          </a:p>
        </p:txBody>
      </p:sp>
      <p:sp>
        <p:nvSpPr>
          <p:cNvPr id="3" name="Content Placeholder 2"/>
          <p:cNvSpPr>
            <a:spLocks noGrp="1"/>
          </p:cNvSpPr>
          <p:nvPr>
            <p:ph idx="1"/>
          </p:nvPr>
        </p:nvSpPr>
        <p:spPr>
          <a:xfrm>
            <a:off x="685800" y="1412776"/>
            <a:ext cx="7772400" cy="4683224"/>
          </a:xfrm>
        </p:spPr>
        <p:txBody>
          <a:bodyPr/>
          <a:lstStyle/>
          <a:p>
            <a:pPr marL="0" indent="0">
              <a:buNone/>
            </a:pPr>
            <a:r>
              <a:rPr lang="en-US" dirty="0" smtClean="0"/>
              <a:t>Borg (2009, p.377)</a:t>
            </a:r>
          </a:p>
          <a:p>
            <a:pPr marL="0" indent="0">
              <a:buNone/>
            </a:pPr>
            <a:endParaRPr lang="en-US" sz="1400" dirty="0"/>
          </a:p>
          <a:p>
            <a:pPr marL="0" indent="0">
              <a:buNone/>
            </a:pPr>
            <a:r>
              <a:rPr lang="en-US" dirty="0" smtClean="0"/>
              <a:t>“Teachers may have inappropriate or unrealistic notions of the kind of inquiry teacher research involves.”</a:t>
            </a:r>
          </a:p>
          <a:p>
            <a:pPr marL="0" indent="0">
              <a:buNone/>
            </a:pPr>
            <a:endParaRPr lang="en-US" sz="1200" dirty="0"/>
          </a:p>
          <a:p>
            <a:pPr marL="0" indent="0">
              <a:buNone/>
            </a:pPr>
            <a:r>
              <a:rPr lang="en-US" dirty="0" smtClean="0"/>
              <a:t>Borg (2013, p. 70)</a:t>
            </a:r>
          </a:p>
          <a:p>
            <a:pPr marL="0" indent="0">
              <a:buNone/>
            </a:pPr>
            <a:r>
              <a:rPr lang="en-US" dirty="0" smtClean="0"/>
              <a:t>“Understanding the conceptions of research held by teachers is important in attempts to engage them with and in research.” </a:t>
            </a:r>
          </a:p>
        </p:txBody>
      </p:sp>
    </p:spTree>
    <p:extLst>
      <p:ext uri="{BB962C8B-B14F-4D97-AF65-F5344CB8AC3E}">
        <p14:creationId xmlns:p14="http://schemas.microsoft.com/office/powerpoint/2010/main" val="1275560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Review of the literature (Cont.)</a:t>
            </a:r>
            <a:endParaRPr lang="en-US" dirty="0"/>
          </a:p>
        </p:txBody>
      </p:sp>
      <p:sp>
        <p:nvSpPr>
          <p:cNvPr id="3" name="Content Placeholder 2"/>
          <p:cNvSpPr>
            <a:spLocks noGrp="1"/>
          </p:cNvSpPr>
          <p:nvPr>
            <p:ph idx="1"/>
          </p:nvPr>
        </p:nvSpPr>
        <p:spPr>
          <a:xfrm>
            <a:off x="685800" y="1844824"/>
            <a:ext cx="7772400" cy="4114800"/>
          </a:xfrm>
        </p:spPr>
        <p:txBody>
          <a:bodyPr/>
          <a:lstStyle/>
          <a:p>
            <a:pPr marL="0" indent="0">
              <a:buNone/>
            </a:pPr>
            <a:r>
              <a:rPr lang="en-US" dirty="0"/>
              <a:t>4) Focus group discussion</a:t>
            </a:r>
          </a:p>
          <a:p>
            <a:r>
              <a:rPr lang="en-US" dirty="0" smtClean="0"/>
              <a:t>What is focus group?</a:t>
            </a:r>
          </a:p>
          <a:p>
            <a:pPr marL="0" indent="0">
              <a:buNone/>
            </a:pPr>
            <a:r>
              <a:rPr lang="en-US" dirty="0" smtClean="0"/>
              <a:t>    “Focus groups are a research method based on </a:t>
            </a:r>
            <a:br>
              <a:rPr lang="en-US" dirty="0" smtClean="0"/>
            </a:br>
            <a:r>
              <a:rPr lang="en-US" dirty="0" smtClean="0"/>
              <a:t>     open-ended group discussions that examine a </a:t>
            </a:r>
            <a:br>
              <a:rPr lang="en-US" dirty="0" smtClean="0"/>
            </a:br>
            <a:r>
              <a:rPr lang="en-US" dirty="0" smtClean="0"/>
              <a:t>     particular set of socially relevant issues.” </a:t>
            </a:r>
            <a:br>
              <a:rPr lang="en-US" dirty="0" smtClean="0"/>
            </a:br>
            <a:r>
              <a:rPr lang="en-US" dirty="0" smtClean="0"/>
              <a:t>     (</a:t>
            </a:r>
            <a:r>
              <a:rPr lang="en-US" dirty="0" err="1"/>
              <a:t>Marková</a:t>
            </a:r>
            <a:r>
              <a:rPr lang="en-US" dirty="0"/>
              <a:t> et al., </a:t>
            </a:r>
            <a:r>
              <a:rPr lang="en-US" dirty="0" smtClean="0"/>
              <a:t>2007, p. 32)</a:t>
            </a:r>
            <a:endParaRPr lang="en-US" dirty="0"/>
          </a:p>
        </p:txBody>
      </p:sp>
    </p:spTree>
    <p:extLst>
      <p:ext uri="{BB962C8B-B14F-4D97-AF65-F5344CB8AC3E}">
        <p14:creationId xmlns:p14="http://schemas.microsoft.com/office/powerpoint/2010/main" val="146018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47192"/>
          </a:xfrm>
        </p:spPr>
        <p:txBody>
          <a:bodyPr/>
          <a:lstStyle/>
          <a:p>
            <a:r>
              <a:rPr lang="en-US" b="0" dirty="0"/>
              <a:t>Review of the literature (Cont.)</a:t>
            </a:r>
            <a:endParaRPr lang="en-US" dirty="0"/>
          </a:p>
        </p:txBody>
      </p:sp>
      <p:sp>
        <p:nvSpPr>
          <p:cNvPr id="3" name="Content Placeholder 2"/>
          <p:cNvSpPr>
            <a:spLocks noGrp="1"/>
          </p:cNvSpPr>
          <p:nvPr>
            <p:ph idx="1"/>
          </p:nvPr>
        </p:nvSpPr>
        <p:spPr>
          <a:xfrm>
            <a:off x="685800" y="1700808"/>
            <a:ext cx="7772400" cy="4395192"/>
          </a:xfrm>
        </p:spPr>
        <p:txBody>
          <a:bodyPr/>
          <a:lstStyle/>
          <a:p>
            <a:r>
              <a:rPr lang="en-US" dirty="0" smtClean="0"/>
              <a:t>Why focus group discussion?</a:t>
            </a:r>
          </a:p>
          <a:p>
            <a:pPr marL="0" indent="0">
              <a:buNone/>
            </a:pPr>
            <a:r>
              <a:rPr lang="en-US" dirty="0"/>
              <a:t> </a:t>
            </a:r>
            <a:r>
              <a:rPr lang="en-US" dirty="0" smtClean="0"/>
              <a:t>    “A focus group interview is for an in-depth   </a:t>
            </a:r>
            <a:br>
              <a:rPr lang="en-US" dirty="0" smtClean="0"/>
            </a:br>
            <a:r>
              <a:rPr lang="en-US" dirty="0" smtClean="0"/>
              <a:t>     exploration of a topic about which little is </a:t>
            </a:r>
            <a:br>
              <a:rPr lang="en-US" dirty="0" smtClean="0"/>
            </a:br>
            <a:r>
              <a:rPr lang="en-US" dirty="0" smtClean="0"/>
              <a:t>     known.” (Stewart et al., 2007)</a:t>
            </a:r>
          </a:p>
          <a:p>
            <a:pPr marL="0" indent="0">
              <a:buNone/>
            </a:pPr>
            <a:r>
              <a:rPr lang="en-US" sz="1100" dirty="0"/>
              <a:t> </a:t>
            </a:r>
            <a:r>
              <a:rPr lang="en-US" sz="1100" dirty="0" smtClean="0"/>
              <a:t> </a:t>
            </a:r>
          </a:p>
          <a:p>
            <a:pPr marL="0" indent="0">
              <a:buNone/>
            </a:pPr>
            <a:r>
              <a:rPr lang="en-US" dirty="0"/>
              <a:t> </a:t>
            </a:r>
            <a:r>
              <a:rPr lang="en-US" dirty="0" smtClean="0"/>
              <a:t>   “The purpose of using focus group is to collect </a:t>
            </a:r>
            <a:br>
              <a:rPr lang="en-US" dirty="0" smtClean="0"/>
            </a:br>
            <a:r>
              <a:rPr lang="en-US" dirty="0" smtClean="0"/>
              <a:t>    rich, detailed data.” (Carey &amp; Asbury, 2012) </a:t>
            </a:r>
            <a:endParaRPr lang="en-US" dirty="0"/>
          </a:p>
        </p:txBody>
      </p:sp>
    </p:spTree>
    <p:extLst>
      <p:ext uri="{BB962C8B-B14F-4D97-AF65-F5344CB8AC3E}">
        <p14:creationId xmlns:p14="http://schemas.microsoft.com/office/powerpoint/2010/main" val="3399825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Aim of presentation</a:t>
            </a:r>
            <a:endParaRPr lang="en-US" b="0" dirty="0"/>
          </a:p>
        </p:txBody>
      </p:sp>
      <p:sp>
        <p:nvSpPr>
          <p:cNvPr id="3" name="Content Placeholder 2"/>
          <p:cNvSpPr>
            <a:spLocks noGrp="1"/>
          </p:cNvSpPr>
          <p:nvPr>
            <p:ph idx="1"/>
          </p:nvPr>
        </p:nvSpPr>
        <p:spPr/>
        <p:txBody>
          <a:bodyPr/>
          <a:lstStyle/>
          <a:p>
            <a:pPr marL="0" indent="0">
              <a:buNone/>
            </a:pPr>
            <a:r>
              <a:rPr lang="en-US" dirty="0" smtClean="0"/>
              <a:t>The aim of this presentation is two-folded: </a:t>
            </a:r>
          </a:p>
          <a:p>
            <a:pPr marL="514350" indent="-514350">
              <a:buAutoNum type="arabicParenBoth"/>
            </a:pPr>
            <a:r>
              <a:rPr lang="en-US" dirty="0" smtClean="0"/>
              <a:t>to share the findings of Phase 1 of my PhD </a:t>
            </a:r>
            <a:br>
              <a:rPr lang="en-US" dirty="0" smtClean="0"/>
            </a:br>
            <a:r>
              <a:rPr lang="en-US" dirty="0" smtClean="0"/>
              <a:t> thesis, “Cambodian ELT professionals’ </a:t>
            </a:r>
            <a:br>
              <a:rPr lang="en-US" dirty="0" smtClean="0"/>
            </a:br>
            <a:r>
              <a:rPr lang="en-US" dirty="0" smtClean="0"/>
              <a:t> conceptions of ELT teacher research” from a </a:t>
            </a:r>
            <a:br>
              <a:rPr lang="en-US" dirty="0" smtClean="0"/>
            </a:br>
            <a:r>
              <a:rPr lang="en-US" dirty="0" smtClean="0"/>
              <a:t> macro perspective;  and </a:t>
            </a:r>
          </a:p>
          <a:p>
            <a:pPr marL="514350" indent="-514350">
              <a:buAutoNum type="arabicParenBoth"/>
            </a:pPr>
            <a:r>
              <a:rPr lang="en-US" dirty="0" smtClean="0"/>
              <a:t>discuss how a focus group, a tool used to collect data, can contribute to rich and detailed data, which allowed in-depth analysis. </a:t>
            </a:r>
            <a:endParaRPr lang="en-US" dirty="0"/>
          </a:p>
        </p:txBody>
      </p:sp>
    </p:spTree>
    <p:extLst>
      <p:ext uri="{BB962C8B-B14F-4D97-AF65-F5344CB8AC3E}">
        <p14:creationId xmlns:p14="http://schemas.microsoft.com/office/powerpoint/2010/main" val="1710926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609600"/>
            <a:ext cx="7772400" cy="658813"/>
          </a:xfrm>
        </p:spPr>
        <p:txBody>
          <a:bodyPr/>
          <a:lstStyle/>
          <a:p>
            <a:r>
              <a:rPr lang="en-US" b="0" dirty="0" smtClean="0"/>
              <a:t>Methodology</a:t>
            </a:r>
            <a:endParaRPr lang="en-NZ" b="0" dirty="0" smtClean="0"/>
          </a:p>
        </p:txBody>
      </p:sp>
      <p:sp>
        <p:nvSpPr>
          <p:cNvPr id="3" name="Content Placeholder 2"/>
          <p:cNvSpPr>
            <a:spLocks noGrp="1"/>
          </p:cNvSpPr>
          <p:nvPr>
            <p:ph idx="1"/>
          </p:nvPr>
        </p:nvSpPr>
        <p:spPr>
          <a:xfrm>
            <a:off x="685800" y="1484313"/>
            <a:ext cx="7772400" cy="4248943"/>
          </a:xfrm>
        </p:spPr>
        <p:txBody>
          <a:bodyPr/>
          <a:lstStyle/>
          <a:p>
            <a:pPr marL="0" indent="0">
              <a:buFontTx/>
              <a:buNone/>
              <a:defRPr/>
            </a:pPr>
            <a:r>
              <a:rPr lang="en-US" u="sng" dirty="0" smtClean="0"/>
              <a:t>Phase 1</a:t>
            </a:r>
            <a:r>
              <a:rPr lang="en-US" dirty="0" smtClean="0"/>
              <a:t>: Macro views of ELT research</a:t>
            </a:r>
          </a:p>
          <a:p>
            <a:pPr marL="0" indent="0">
              <a:buFontTx/>
              <a:buNone/>
              <a:defRPr/>
            </a:pPr>
            <a:r>
              <a:rPr lang="en-US" dirty="0" smtClean="0"/>
              <a:t>In this phase, I adopted an interpretive paradigm using a focus group discussion (and two supplementary individual interviews). </a:t>
            </a:r>
          </a:p>
        </p:txBody>
      </p:sp>
      <p:graphicFrame>
        <p:nvGraphicFramePr>
          <p:cNvPr id="2" name="Table 1"/>
          <p:cNvGraphicFramePr>
            <a:graphicFrameLocks noGrp="1"/>
          </p:cNvGraphicFramePr>
          <p:nvPr>
            <p:extLst>
              <p:ext uri="{D42A27DB-BD31-4B8C-83A1-F6EECF244321}">
                <p14:modId xmlns:p14="http://schemas.microsoft.com/office/powerpoint/2010/main" val="1285075480"/>
              </p:ext>
            </p:extLst>
          </p:nvPr>
        </p:nvGraphicFramePr>
        <p:xfrm>
          <a:off x="683568" y="3524984"/>
          <a:ext cx="8280920" cy="1920240"/>
        </p:xfrm>
        <a:graphic>
          <a:graphicData uri="http://schemas.openxmlformats.org/drawingml/2006/table">
            <a:tbl>
              <a:tblPr firstRow="1" bandRow="1">
                <a:tableStyleId>{5C22544A-7EE6-4342-B048-85BDC9FD1C3A}</a:tableStyleId>
              </a:tblPr>
              <a:tblGrid>
                <a:gridCol w="1368152"/>
                <a:gridCol w="1224136"/>
                <a:gridCol w="1512168"/>
                <a:gridCol w="1512168"/>
                <a:gridCol w="1008112"/>
                <a:gridCol w="1656184"/>
              </a:tblGrid>
              <a:tr h="139040">
                <a:tc>
                  <a:txBody>
                    <a:bodyPr/>
                    <a:lstStyle/>
                    <a:p>
                      <a:r>
                        <a:rPr lang="en-US" sz="1700" dirty="0" smtClean="0"/>
                        <a:t>Research instrument</a:t>
                      </a:r>
                      <a:endParaRPr lang="en-US" sz="1700" dirty="0"/>
                    </a:p>
                  </a:txBody>
                  <a:tcPr>
                    <a:solidFill>
                      <a:schemeClr val="accent1">
                        <a:lumMod val="50000"/>
                      </a:schemeClr>
                    </a:solidFill>
                  </a:tcPr>
                </a:tc>
                <a:tc>
                  <a:txBody>
                    <a:bodyPr/>
                    <a:lstStyle/>
                    <a:p>
                      <a:r>
                        <a:rPr lang="en-US" dirty="0" smtClean="0"/>
                        <a:t>Duration</a:t>
                      </a:r>
                      <a:endParaRPr lang="en-US" dirty="0"/>
                    </a:p>
                  </a:txBody>
                  <a:tcPr>
                    <a:solidFill>
                      <a:schemeClr val="accent1">
                        <a:lumMod val="50000"/>
                      </a:schemeClr>
                    </a:solidFill>
                  </a:tcPr>
                </a:tc>
                <a:tc>
                  <a:txBody>
                    <a:bodyPr/>
                    <a:lstStyle/>
                    <a:p>
                      <a:r>
                        <a:rPr lang="en-US" dirty="0" smtClean="0"/>
                        <a:t>No.</a:t>
                      </a:r>
                      <a:r>
                        <a:rPr lang="en-US" baseline="0" dirty="0" smtClean="0"/>
                        <a:t> of participants</a:t>
                      </a:r>
                      <a:endParaRPr lang="en-US" dirty="0"/>
                    </a:p>
                  </a:txBody>
                  <a:tcPr>
                    <a:solidFill>
                      <a:schemeClr val="accent1">
                        <a:lumMod val="50000"/>
                      </a:schemeClr>
                    </a:solidFill>
                  </a:tcPr>
                </a:tc>
                <a:tc>
                  <a:txBody>
                    <a:bodyPr/>
                    <a:lstStyle/>
                    <a:p>
                      <a:r>
                        <a:rPr lang="en-US" dirty="0" smtClean="0"/>
                        <a:t>Pseudonym</a:t>
                      </a:r>
                      <a:endParaRPr lang="en-US" dirty="0"/>
                    </a:p>
                  </a:txBody>
                  <a:tcPr>
                    <a:solidFill>
                      <a:schemeClr val="accent1">
                        <a:lumMod val="50000"/>
                      </a:schemeClr>
                    </a:solidFill>
                  </a:tcPr>
                </a:tc>
                <a:tc>
                  <a:txBody>
                    <a:bodyPr/>
                    <a:lstStyle/>
                    <a:p>
                      <a:r>
                        <a:rPr lang="en-US" dirty="0" smtClean="0"/>
                        <a:t>Age</a:t>
                      </a:r>
                      <a:endParaRPr lang="en-US" dirty="0"/>
                    </a:p>
                  </a:txBody>
                  <a:tcPr>
                    <a:solidFill>
                      <a:schemeClr val="accent1">
                        <a:lumMod val="50000"/>
                      </a:schemeClr>
                    </a:solidFill>
                  </a:tcPr>
                </a:tc>
                <a:tc>
                  <a:txBody>
                    <a:bodyPr/>
                    <a:lstStyle/>
                    <a:p>
                      <a:r>
                        <a:rPr lang="en-US" dirty="0" smtClean="0"/>
                        <a:t>Occupation </a:t>
                      </a:r>
                      <a:endParaRPr lang="en-US" dirty="0"/>
                    </a:p>
                  </a:txBody>
                  <a:tcPr>
                    <a:solidFill>
                      <a:schemeClr val="accent1">
                        <a:lumMod val="50000"/>
                      </a:schemeClr>
                    </a:solidFill>
                  </a:tcPr>
                </a:tc>
              </a:tr>
              <a:tr h="370840">
                <a:tc>
                  <a:txBody>
                    <a:bodyPr/>
                    <a:lstStyle/>
                    <a:p>
                      <a:r>
                        <a:rPr lang="en-US" dirty="0" smtClean="0"/>
                        <a:t>Focus Group</a:t>
                      </a:r>
                      <a:endParaRPr lang="en-US" dirty="0"/>
                    </a:p>
                  </a:txBody>
                  <a:tcPr/>
                </a:tc>
                <a:tc>
                  <a:txBody>
                    <a:bodyPr/>
                    <a:lstStyle/>
                    <a:p>
                      <a:r>
                        <a:rPr lang="en-US" dirty="0" smtClean="0"/>
                        <a:t>2hrs 24mins</a:t>
                      </a:r>
                      <a:endParaRPr lang="en-US" dirty="0"/>
                    </a:p>
                  </a:txBody>
                  <a:tcPr/>
                </a:tc>
                <a:tc>
                  <a:txBody>
                    <a:bodyPr/>
                    <a:lstStyle/>
                    <a:p>
                      <a:pPr algn="ctr"/>
                      <a:r>
                        <a:rPr lang="en-US" dirty="0" smtClean="0"/>
                        <a:t>4</a:t>
                      </a:r>
                      <a:endParaRPr lang="en-US" dirty="0"/>
                    </a:p>
                  </a:txBody>
                  <a:tcPr/>
                </a:tc>
                <a:tc>
                  <a:txBody>
                    <a:bodyPr/>
                    <a:lstStyle/>
                    <a:p>
                      <a:r>
                        <a:rPr lang="en-US" dirty="0" smtClean="0"/>
                        <a:t>K1, K2, K3, K4</a:t>
                      </a:r>
                      <a:endParaRPr lang="en-US" dirty="0"/>
                    </a:p>
                  </a:txBody>
                  <a:tcPr/>
                </a:tc>
                <a:tc>
                  <a:txBody>
                    <a:bodyPr/>
                    <a:lstStyle/>
                    <a:p>
                      <a:r>
                        <a:rPr lang="en-US" dirty="0" smtClean="0"/>
                        <a:t>20s=1</a:t>
                      </a:r>
                    </a:p>
                    <a:p>
                      <a:r>
                        <a:rPr lang="en-US" dirty="0" smtClean="0"/>
                        <a:t>30s=3</a:t>
                      </a:r>
                      <a:endParaRPr lang="en-US" dirty="0"/>
                    </a:p>
                  </a:txBody>
                  <a:tcPr/>
                </a:tc>
                <a:tc rowSpan="2">
                  <a:txBody>
                    <a:bodyPr/>
                    <a:lstStyle/>
                    <a:p>
                      <a:endParaRPr lang="en-US" sz="1050" dirty="0" smtClean="0"/>
                    </a:p>
                    <a:p>
                      <a:r>
                        <a:rPr lang="en-US" dirty="0" smtClean="0"/>
                        <a:t>University ELT professionals</a:t>
                      </a:r>
                      <a:endParaRPr lang="en-US" dirty="0"/>
                    </a:p>
                  </a:txBody>
                  <a:tcPr/>
                </a:tc>
              </a:tr>
              <a:tr h="370840">
                <a:tc>
                  <a:txBody>
                    <a:bodyPr/>
                    <a:lstStyle/>
                    <a:p>
                      <a:r>
                        <a:rPr lang="en-US" dirty="0" smtClean="0"/>
                        <a:t>Individual interview</a:t>
                      </a:r>
                      <a:endParaRPr lang="en-US" dirty="0"/>
                    </a:p>
                  </a:txBody>
                  <a:tcPr/>
                </a:tc>
                <a:tc>
                  <a:txBody>
                    <a:bodyPr/>
                    <a:lstStyle/>
                    <a:p>
                      <a:endParaRPr lang="en-US" sz="1050" dirty="0" smtClean="0"/>
                    </a:p>
                    <a:p>
                      <a:r>
                        <a:rPr lang="en-US" dirty="0" smtClean="0"/>
                        <a:t>60mins</a:t>
                      </a:r>
                      <a:endParaRPr lang="en-US" dirty="0"/>
                    </a:p>
                  </a:txBody>
                  <a:tcPr/>
                </a:tc>
                <a:tc>
                  <a:txBody>
                    <a:bodyPr/>
                    <a:lstStyle/>
                    <a:p>
                      <a:pPr algn="ctr"/>
                      <a:r>
                        <a:rPr lang="en-US" dirty="0" smtClean="0"/>
                        <a:t>2</a:t>
                      </a:r>
                      <a:endParaRPr lang="en-US" dirty="0"/>
                    </a:p>
                  </a:txBody>
                  <a:tcPr/>
                </a:tc>
                <a:tc>
                  <a:txBody>
                    <a:bodyPr/>
                    <a:lstStyle/>
                    <a:p>
                      <a:r>
                        <a:rPr lang="en-US" dirty="0" smtClean="0"/>
                        <a:t>K5, K6</a:t>
                      </a:r>
                      <a:endParaRPr lang="en-US" dirty="0"/>
                    </a:p>
                  </a:txBody>
                  <a:tcPr/>
                </a:tc>
                <a:tc>
                  <a:txBody>
                    <a:bodyPr/>
                    <a:lstStyle/>
                    <a:p>
                      <a:r>
                        <a:rPr lang="en-US" dirty="0" smtClean="0"/>
                        <a:t>30s=1</a:t>
                      </a:r>
                    </a:p>
                    <a:p>
                      <a:r>
                        <a:rPr lang="en-US" dirty="0" smtClean="0"/>
                        <a:t>40s=1</a:t>
                      </a:r>
                      <a:endParaRPr lang="en-US" dirty="0"/>
                    </a:p>
                  </a:txBody>
                  <a:tcPr/>
                </a:tc>
                <a:tc v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9560"/>
            <a:ext cx="7772400" cy="587152"/>
          </a:xfrm>
        </p:spPr>
        <p:txBody>
          <a:bodyPr/>
          <a:lstStyle/>
          <a:p>
            <a:r>
              <a:rPr lang="en-US" b="0" dirty="0" smtClean="0"/>
              <a:t>Methodology (Cont.)</a:t>
            </a:r>
            <a:endParaRPr lang="en-US" b="0" dirty="0"/>
          </a:p>
        </p:txBody>
      </p:sp>
      <p:sp>
        <p:nvSpPr>
          <p:cNvPr id="3" name="Content Placeholder 2"/>
          <p:cNvSpPr>
            <a:spLocks noGrp="1"/>
          </p:cNvSpPr>
          <p:nvPr>
            <p:ph idx="1"/>
          </p:nvPr>
        </p:nvSpPr>
        <p:spPr>
          <a:xfrm>
            <a:off x="323528" y="1052736"/>
            <a:ext cx="8496944" cy="4114800"/>
          </a:xfrm>
        </p:spPr>
        <p:txBody>
          <a:bodyPr/>
          <a:lstStyle/>
          <a:p>
            <a:pPr marL="0" indent="0">
              <a:buNone/>
            </a:pPr>
            <a:r>
              <a:rPr lang="en-US" dirty="0" smtClean="0"/>
              <a:t>The focus group was divided into five parts: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67806000"/>
              </p:ext>
            </p:extLst>
          </p:nvPr>
        </p:nvGraphicFramePr>
        <p:xfrm>
          <a:off x="1140296" y="1628800"/>
          <a:ext cx="7824192" cy="4582160"/>
        </p:xfrm>
        <a:graphic>
          <a:graphicData uri="http://schemas.openxmlformats.org/drawingml/2006/table">
            <a:tbl>
              <a:tblPr firstRow="1" bandRow="1">
                <a:tableStyleId>{5C22544A-7EE6-4342-B048-85BDC9FD1C3A}</a:tableStyleId>
              </a:tblPr>
              <a:tblGrid>
                <a:gridCol w="623392"/>
                <a:gridCol w="720080"/>
                <a:gridCol w="6480720"/>
              </a:tblGrid>
              <a:tr h="370840">
                <a:tc>
                  <a:txBody>
                    <a:bodyPr/>
                    <a:lstStyle/>
                    <a:p>
                      <a:pPr algn="ctr"/>
                      <a:r>
                        <a:rPr lang="en-US" dirty="0" smtClean="0"/>
                        <a:t>Part </a:t>
                      </a:r>
                      <a:endParaRPr lang="en-US" dirty="0"/>
                    </a:p>
                  </a:txBody>
                  <a:tcPr>
                    <a:solidFill>
                      <a:schemeClr val="accent1">
                        <a:lumMod val="50000"/>
                      </a:schemeClr>
                    </a:solidFill>
                  </a:tcPr>
                </a:tc>
                <a:tc>
                  <a:txBody>
                    <a:bodyPr/>
                    <a:lstStyle/>
                    <a:p>
                      <a:pPr algn="ctr"/>
                      <a:r>
                        <a:rPr lang="en-US" dirty="0" smtClean="0"/>
                        <a:t>Task</a:t>
                      </a:r>
                      <a:endParaRPr lang="en-US" dirty="0"/>
                    </a:p>
                  </a:txBody>
                  <a:tcPr>
                    <a:solidFill>
                      <a:schemeClr val="accent1">
                        <a:lumMod val="50000"/>
                      </a:schemeClr>
                    </a:solidFill>
                  </a:tcPr>
                </a:tc>
                <a:tc>
                  <a:txBody>
                    <a:bodyPr/>
                    <a:lstStyle/>
                    <a:p>
                      <a:pPr algn="ctr"/>
                      <a:r>
                        <a:rPr lang="en-US" dirty="0" smtClean="0"/>
                        <a:t>Description</a:t>
                      </a:r>
                      <a:endParaRPr lang="en-US" dirty="0"/>
                    </a:p>
                  </a:txBody>
                  <a:tcPr>
                    <a:solidFill>
                      <a:schemeClr val="accent1">
                        <a:lumMod val="50000"/>
                      </a:schemeClr>
                    </a:solidFill>
                  </a:tcPr>
                </a:tc>
              </a:tr>
              <a:tr h="370840">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r>
                        <a:rPr lang="en-US" dirty="0" smtClean="0"/>
                        <a:t>The participants reported</a:t>
                      </a:r>
                      <a:r>
                        <a:rPr lang="en-US" baseline="0" dirty="0" smtClean="0"/>
                        <a:t> their research background. </a:t>
                      </a:r>
                      <a:endParaRPr lang="en-US" dirty="0"/>
                    </a:p>
                  </a:txBody>
                  <a:tcPr/>
                </a:tc>
              </a:tr>
              <a:tr h="370840">
                <a:tc rowSpan="3">
                  <a:txBody>
                    <a:bodyPr/>
                    <a:lstStyle/>
                    <a:p>
                      <a:pPr algn="ctr"/>
                      <a:endParaRPr lang="en-US" dirty="0" smtClean="0"/>
                    </a:p>
                    <a:p>
                      <a:pPr algn="ctr"/>
                      <a:endParaRPr lang="en-US" dirty="0" smtClean="0"/>
                    </a:p>
                    <a:p>
                      <a:pPr algn="ctr"/>
                      <a:r>
                        <a:rPr lang="en-US" dirty="0" smtClean="0"/>
                        <a:t>2</a:t>
                      </a:r>
                      <a:endParaRPr lang="en-US" dirty="0"/>
                    </a:p>
                  </a:txBody>
                  <a:tcPr>
                    <a:noFill/>
                  </a:tcPr>
                </a:tc>
                <a:tc>
                  <a:txBody>
                    <a:bodyPr/>
                    <a:lstStyle/>
                    <a:p>
                      <a:pPr algn="ctr"/>
                      <a:r>
                        <a:rPr lang="en-US" dirty="0" smtClean="0"/>
                        <a:t>1</a:t>
                      </a:r>
                      <a:endParaRPr lang="en-US" dirty="0"/>
                    </a:p>
                  </a:txBody>
                  <a:tcPr>
                    <a:noFill/>
                  </a:tcPr>
                </a:tc>
                <a:tc>
                  <a:txBody>
                    <a:bodyPr/>
                    <a:lstStyle/>
                    <a:p>
                      <a:r>
                        <a:rPr lang="en-US" dirty="0" smtClean="0"/>
                        <a:t>The</a:t>
                      </a:r>
                      <a:r>
                        <a:rPr lang="en-US" baseline="0" dirty="0" smtClean="0"/>
                        <a:t> participants defined ‘teacher research’ with their own opinions.</a:t>
                      </a:r>
                      <a:endParaRPr lang="en-US" dirty="0"/>
                    </a:p>
                  </a:txBody>
                  <a:tcPr>
                    <a:noFill/>
                  </a:tcPr>
                </a:tc>
              </a:tr>
              <a:tr h="370840">
                <a:tc vMerge="1">
                  <a:txBody>
                    <a:bodyPr/>
                    <a:lstStyle/>
                    <a:p>
                      <a:pPr algn="ctr"/>
                      <a:endParaRPr lang="en-US" dirty="0"/>
                    </a:p>
                  </a:txBody>
                  <a:tcPr/>
                </a:tc>
                <a:tc>
                  <a:txBody>
                    <a:bodyPr/>
                    <a:lstStyle/>
                    <a:p>
                      <a:pPr algn="ctr"/>
                      <a:r>
                        <a:rPr lang="en-US" dirty="0" smtClean="0"/>
                        <a:t>2</a:t>
                      </a:r>
                      <a:endParaRPr lang="en-US" dirty="0"/>
                    </a:p>
                  </a:txBody>
                  <a:tcPr>
                    <a:solidFill>
                      <a:srgbClr val="92D050"/>
                    </a:solidFill>
                  </a:tcPr>
                </a:tc>
                <a:tc>
                  <a:txBody>
                    <a:bodyPr/>
                    <a:lstStyle/>
                    <a:p>
                      <a:r>
                        <a:rPr lang="en-US" dirty="0" smtClean="0"/>
                        <a:t>The participants discussed 10</a:t>
                      </a:r>
                      <a:r>
                        <a:rPr lang="en-US" baseline="0" dirty="0" smtClean="0"/>
                        <a:t> pairs of ‘research scenarios,’ adapted from Borg’s (2009) baseline scenarios. </a:t>
                      </a:r>
                      <a:endParaRPr lang="en-US" dirty="0"/>
                    </a:p>
                  </a:txBody>
                  <a:tcPr>
                    <a:solidFill>
                      <a:srgbClr val="92D050"/>
                    </a:solidFill>
                  </a:tcPr>
                </a:tc>
              </a:tr>
              <a:tr h="370840">
                <a:tc vMerge="1">
                  <a:txBody>
                    <a:bodyPr/>
                    <a:lstStyle/>
                    <a:p>
                      <a:pPr algn="ctr"/>
                      <a:endParaRPr lang="en-US" dirty="0"/>
                    </a:p>
                  </a:txBody>
                  <a:tcPr/>
                </a:tc>
                <a:tc>
                  <a:txBody>
                    <a:bodyPr/>
                    <a:lstStyle/>
                    <a:p>
                      <a:pPr algn="ctr"/>
                      <a:r>
                        <a:rPr lang="en-US" dirty="0" smtClean="0"/>
                        <a:t>3</a:t>
                      </a:r>
                      <a:endParaRPr lang="en-US" dirty="0"/>
                    </a:p>
                  </a:txBody>
                  <a:tcPr>
                    <a:noFill/>
                  </a:tcPr>
                </a:tc>
                <a:tc>
                  <a:txBody>
                    <a:bodyPr/>
                    <a:lstStyle/>
                    <a:p>
                      <a:r>
                        <a:rPr lang="en-US" dirty="0" smtClean="0"/>
                        <a:t>The participants considered</a:t>
                      </a:r>
                      <a:r>
                        <a:rPr lang="en-US" baseline="0" dirty="0" smtClean="0"/>
                        <a:t> one of five published definitions of teacher research.</a:t>
                      </a:r>
                      <a:endParaRPr lang="en-US" dirty="0"/>
                    </a:p>
                  </a:txBody>
                  <a:tcPr>
                    <a:noFill/>
                  </a:tcPr>
                </a:tc>
              </a:tr>
              <a:tr h="370840">
                <a:tc>
                  <a:txBody>
                    <a:bodyPr/>
                    <a:lstStyle/>
                    <a:p>
                      <a:pPr algn="ctr"/>
                      <a:r>
                        <a:rPr lang="en-US" dirty="0" smtClean="0"/>
                        <a:t>3</a:t>
                      </a:r>
                      <a:endParaRPr lang="en-US" dirty="0"/>
                    </a:p>
                  </a:txBody>
                  <a:tcPr/>
                </a:tc>
                <a:tc>
                  <a:txBody>
                    <a:bodyPr/>
                    <a:lstStyle/>
                    <a:p>
                      <a:pPr algn="ctr"/>
                      <a:r>
                        <a:rPr lang="en-US" dirty="0" smtClean="0"/>
                        <a:t>1</a:t>
                      </a:r>
                      <a:endParaRPr lang="en-US" dirty="0"/>
                    </a:p>
                  </a:txBody>
                  <a:tcPr/>
                </a:tc>
                <a:tc>
                  <a:txBody>
                    <a:bodyPr/>
                    <a:lstStyle/>
                    <a:p>
                      <a:r>
                        <a:rPr lang="en-US" dirty="0" smtClean="0"/>
                        <a:t>The participants shared their beliefs about the current ELT teacher research. </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1</a:t>
                      </a:r>
                      <a:endParaRPr lang="en-US" dirty="0"/>
                    </a:p>
                  </a:txBody>
                  <a:tcPr/>
                </a:tc>
                <a:tc>
                  <a:txBody>
                    <a:bodyPr/>
                    <a:lstStyle/>
                    <a:p>
                      <a:r>
                        <a:rPr lang="en-US" dirty="0" smtClean="0"/>
                        <a:t>The participants discussed their conceptions of communities</a:t>
                      </a:r>
                      <a:r>
                        <a:rPr lang="en-US" baseline="0" dirty="0" smtClean="0"/>
                        <a:t> of practice of ELT teacher researchers in Cambodia.</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1</a:t>
                      </a:r>
                      <a:endParaRPr lang="en-US" dirty="0"/>
                    </a:p>
                  </a:txBody>
                  <a:tcPr/>
                </a:tc>
                <a:tc>
                  <a:txBody>
                    <a:bodyPr/>
                    <a:lstStyle/>
                    <a:p>
                      <a:r>
                        <a:rPr lang="en-US" dirty="0" smtClean="0"/>
                        <a:t>The participants discussed their future</a:t>
                      </a:r>
                      <a:r>
                        <a:rPr lang="en-US" baseline="0" dirty="0" smtClean="0"/>
                        <a:t> plan for participating in doing research.</a:t>
                      </a:r>
                      <a:endParaRPr lang="en-US" dirty="0"/>
                    </a:p>
                  </a:txBody>
                  <a:tcPr/>
                </a:tc>
              </a:tr>
            </a:tbl>
          </a:graphicData>
        </a:graphic>
      </p:graphicFrame>
    </p:spTree>
    <p:extLst>
      <p:ext uri="{BB962C8B-B14F-4D97-AF65-F5344CB8AC3E}">
        <p14:creationId xmlns:p14="http://schemas.microsoft.com/office/powerpoint/2010/main" val="2018926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640"/>
            <a:ext cx="7772400" cy="731168"/>
          </a:xfrm>
        </p:spPr>
        <p:txBody>
          <a:bodyPr/>
          <a:lstStyle/>
          <a:p>
            <a:r>
              <a:rPr lang="en-US" b="0" dirty="0" smtClean="0"/>
              <a:t>Methodology (Cont.)</a:t>
            </a:r>
            <a:endParaRPr lang="en-US" b="0" dirty="0"/>
          </a:p>
        </p:txBody>
      </p:sp>
      <p:sp>
        <p:nvSpPr>
          <p:cNvPr id="3" name="Content Placeholder 2"/>
          <p:cNvSpPr>
            <a:spLocks noGrp="1"/>
          </p:cNvSpPr>
          <p:nvPr>
            <p:ph idx="1"/>
          </p:nvPr>
        </p:nvSpPr>
        <p:spPr>
          <a:xfrm>
            <a:off x="685800" y="1052736"/>
            <a:ext cx="7772400" cy="4680520"/>
          </a:xfrm>
        </p:spPr>
        <p:txBody>
          <a:bodyPr/>
          <a:lstStyle/>
          <a:p>
            <a:pPr marL="0" indent="0">
              <a:buFontTx/>
              <a:buNone/>
              <a:defRPr/>
            </a:pPr>
            <a:r>
              <a:rPr lang="en-US" dirty="0" smtClean="0"/>
              <a:t>Data </a:t>
            </a:r>
            <a:r>
              <a:rPr lang="en-US" dirty="0"/>
              <a:t>analysis</a:t>
            </a:r>
          </a:p>
          <a:p>
            <a:pPr>
              <a:defRPr/>
            </a:pPr>
            <a:r>
              <a:rPr lang="en-AU" dirty="0" smtClean="0"/>
              <a:t>The data were </a:t>
            </a:r>
            <a:r>
              <a:rPr lang="en-AU" dirty="0"/>
              <a:t>transcribed </a:t>
            </a:r>
            <a:r>
              <a:rPr lang="en-AU" dirty="0" smtClean="0"/>
              <a:t>using </a:t>
            </a:r>
            <a:r>
              <a:rPr lang="en-AU" dirty="0" err="1" smtClean="0"/>
              <a:t>Nvivo</a:t>
            </a:r>
            <a:r>
              <a:rPr lang="en-AU" dirty="0" smtClean="0"/>
              <a:t> software.</a:t>
            </a:r>
          </a:p>
          <a:p>
            <a:pPr>
              <a:defRPr/>
            </a:pPr>
            <a:r>
              <a:rPr lang="en-AU" dirty="0" smtClean="0"/>
              <a:t> The analysis of the focus group data followed </a:t>
            </a:r>
            <a:r>
              <a:rPr lang="en-US" dirty="0" err="1" smtClean="0"/>
              <a:t>Marková</a:t>
            </a:r>
            <a:r>
              <a:rPr lang="en-US" dirty="0"/>
              <a:t> </a:t>
            </a:r>
            <a:r>
              <a:rPr lang="en-US" dirty="0" smtClean="0"/>
              <a:t>et al.’s (2007) analytical approaches – focus group as dialogism. </a:t>
            </a:r>
          </a:p>
          <a:p>
            <a:pPr marL="0" indent="0">
              <a:buNone/>
              <a:defRPr/>
            </a:pPr>
            <a:r>
              <a:rPr lang="en-US" dirty="0"/>
              <a:t>“the focus group method provides rich material, but the way in which focus group data are analysed (if analysed at all) often reduced this richness to a list of contents which participants have discussed.” (</a:t>
            </a:r>
            <a:r>
              <a:rPr lang="en-US" dirty="0" err="1"/>
              <a:t>Marková</a:t>
            </a:r>
            <a:r>
              <a:rPr lang="en-US" dirty="0"/>
              <a:t> et al., 2007, p. 51)</a:t>
            </a:r>
          </a:p>
        </p:txBody>
      </p:sp>
    </p:spTree>
    <p:extLst>
      <p:ext uri="{BB962C8B-B14F-4D97-AF65-F5344CB8AC3E}">
        <p14:creationId xmlns:p14="http://schemas.microsoft.com/office/powerpoint/2010/main" val="648584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75184"/>
          </a:xfrm>
        </p:spPr>
        <p:txBody>
          <a:bodyPr/>
          <a:lstStyle/>
          <a:p>
            <a:r>
              <a:rPr lang="en-US" b="0" dirty="0" smtClean="0"/>
              <a:t>Data </a:t>
            </a:r>
            <a:r>
              <a:rPr lang="en-US" b="0" dirty="0" smtClean="0"/>
              <a:t>analysis</a:t>
            </a:r>
            <a:endParaRPr lang="en-US" b="0" dirty="0"/>
          </a:p>
        </p:txBody>
      </p:sp>
      <p:sp>
        <p:nvSpPr>
          <p:cNvPr id="3" name="Content Placeholder 2"/>
          <p:cNvSpPr>
            <a:spLocks noGrp="1"/>
          </p:cNvSpPr>
          <p:nvPr>
            <p:ph idx="1"/>
          </p:nvPr>
        </p:nvSpPr>
        <p:spPr>
          <a:xfrm>
            <a:off x="685800" y="1981200"/>
            <a:ext cx="7772400" cy="3103984"/>
          </a:xfrm>
        </p:spPr>
        <p:txBody>
          <a:bodyPr/>
          <a:lstStyle/>
          <a:p>
            <a:pPr marL="0" indent="0">
              <a:buNone/>
            </a:pPr>
            <a:r>
              <a:rPr lang="en-US" dirty="0" smtClean="0"/>
              <a:t> </a:t>
            </a:r>
          </a:p>
          <a:p>
            <a:pPr marL="0" indent="0">
              <a:buNone/>
            </a:pPr>
            <a:r>
              <a:rPr lang="en-US" dirty="0" smtClean="0"/>
              <a:t>Thus, this </a:t>
            </a:r>
            <a:r>
              <a:rPr lang="en-US" dirty="0"/>
              <a:t>analysis will examine </a:t>
            </a:r>
            <a:r>
              <a:rPr lang="en-US" dirty="0"/>
              <a:t> </a:t>
            </a:r>
            <a:r>
              <a:rPr lang="en-US" dirty="0"/>
              <a:t>(1) what is </a:t>
            </a:r>
            <a:r>
              <a:rPr lang="en-US" dirty="0"/>
              <a:t>said</a:t>
            </a:r>
            <a:r>
              <a:rPr lang="en-US" dirty="0" smtClean="0"/>
              <a:t>; </a:t>
            </a:r>
            <a:r>
              <a:rPr lang="en-US" dirty="0"/>
              <a:t>(2) how it is said; (3) for whom it is said; and </a:t>
            </a:r>
            <a:r>
              <a:rPr lang="en-US" dirty="0"/>
              <a:t>(4) in which communicative activity types</a:t>
            </a:r>
            <a:r>
              <a:rPr lang="en-US" dirty="0"/>
              <a:t>. This way of analysis will achieve a </a:t>
            </a:r>
            <a:r>
              <a:rPr lang="en-US" u="sng" dirty="0"/>
              <a:t>triangulation of data analysis</a:t>
            </a:r>
            <a:r>
              <a:rPr lang="en-US" dirty="0"/>
              <a:t>.</a:t>
            </a:r>
          </a:p>
        </p:txBody>
      </p:sp>
    </p:spTree>
    <p:extLst>
      <p:ext uri="{BB962C8B-B14F-4D97-AF65-F5344CB8AC3E}">
        <p14:creationId xmlns:p14="http://schemas.microsoft.com/office/powerpoint/2010/main" val="2316890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31168"/>
          </a:xfrm>
        </p:spPr>
        <p:txBody>
          <a:bodyPr/>
          <a:lstStyle/>
          <a:p>
            <a:r>
              <a:rPr lang="en-US" b="0" dirty="0" smtClean="0"/>
              <a:t>Analysis: </a:t>
            </a:r>
            <a:r>
              <a:rPr lang="en-US" b="0" dirty="0"/>
              <a:t>communicative activity types </a:t>
            </a:r>
          </a:p>
        </p:txBody>
      </p:sp>
      <p:sp>
        <p:nvSpPr>
          <p:cNvPr id="3" name="Content Placeholder 2"/>
          <p:cNvSpPr>
            <a:spLocks noGrp="1"/>
          </p:cNvSpPr>
          <p:nvPr>
            <p:ph idx="1"/>
          </p:nvPr>
        </p:nvSpPr>
        <p:spPr>
          <a:xfrm>
            <a:off x="685800" y="1484784"/>
            <a:ext cx="7772400" cy="4611216"/>
          </a:xfrm>
        </p:spPr>
        <p:txBody>
          <a:bodyPr/>
          <a:lstStyle/>
          <a:p>
            <a:pPr marL="0" indent="0">
              <a:buNone/>
            </a:pPr>
            <a:r>
              <a:rPr lang="en-US" dirty="0" smtClean="0"/>
              <a:t>1) Focus group task</a:t>
            </a:r>
          </a:p>
          <a:p>
            <a:pPr marL="0" indent="0">
              <a:buNone/>
            </a:pPr>
            <a:r>
              <a:rPr lang="en-US" dirty="0" smtClean="0"/>
              <a:t>     The participants discussed 10 pairs of research </a:t>
            </a:r>
            <a:br>
              <a:rPr lang="en-US" dirty="0" smtClean="0"/>
            </a:br>
            <a:r>
              <a:rPr lang="en-US" dirty="0" smtClean="0"/>
              <a:t>     scenarios, each of which has two sets, i.e. set ‘a’ </a:t>
            </a:r>
            <a:br>
              <a:rPr lang="en-US" dirty="0" smtClean="0"/>
            </a:br>
            <a:r>
              <a:rPr lang="en-US" dirty="0" smtClean="0"/>
              <a:t>     and set ‘b’. </a:t>
            </a:r>
            <a:r>
              <a:rPr lang="en-US" dirty="0"/>
              <a:t>S</a:t>
            </a:r>
            <a:r>
              <a:rPr lang="en-US" dirty="0" smtClean="0"/>
              <a:t>et ‘a’ scenarios were Borg’s </a:t>
            </a:r>
            <a:br>
              <a:rPr lang="en-US" dirty="0" smtClean="0"/>
            </a:br>
            <a:r>
              <a:rPr lang="en-US" dirty="0" smtClean="0"/>
              <a:t>     (2009) research scenarios, and </a:t>
            </a:r>
            <a:r>
              <a:rPr lang="en-US" dirty="0"/>
              <a:t>S</a:t>
            </a:r>
            <a:r>
              <a:rPr lang="en-US" dirty="0" smtClean="0"/>
              <a:t>et ‘b’ </a:t>
            </a:r>
            <a:br>
              <a:rPr lang="en-US" dirty="0" smtClean="0"/>
            </a:br>
            <a:r>
              <a:rPr lang="en-US" dirty="0" smtClean="0"/>
              <a:t>     scenarios were </a:t>
            </a:r>
            <a:r>
              <a:rPr lang="en-US" dirty="0" err="1" smtClean="0"/>
              <a:t>contextualised</a:t>
            </a:r>
            <a:r>
              <a:rPr lang="en-US" dirty="0" smtClean="0"/>
              <a:t> and adapted with </a:t>
            </a:r>
            <a:br>
              <a:rPr lang="en-US" dirty="0" smtClean="0"/>
            </a:br>
            <a:r>
              <a:rPr lang="en-US" dirty="0" smtClean="0"/>
              <a:t>     some different features from those in set ‘a’ </a:t>
            </a:r>
            <a:br>
              <a:rPr lang="en-US" dirty="0" smtClean="0"/>
            </a:br>
            <a:r>
              <a:rPr lang="en-US" dirty="0" smtClean="0"/>
              <a:t>     to allow the participants to discuss in order to   </a:t>
            </a:r>
            <a:br>
              <a:rPr lang="en-US" dirty="0" smtClean="0"/>
            </a:br>
            <a:r>
              <a:rPr lang="en-US" dirty="0" smtClean="0"/>
              <a:t>     decide whether or not each scenario is research. </a:t>
            </a:r>
            <a:endParaRPr lang="en-US" dirty="0"/>
          </a:p>
        </p:txBody>
      </p:sp>
    </p:spTree>
    <p:extLst>
      <p:ext uri="{BB962C8B-B14F-4D97-AF65-F5344CB8AC3E}">
        <p14:creationId xmlns:p14="http://schemas.microsoft.com/office/powerpoint/2010/main" val="2174092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75184"/>
          </a:xfrm>
        </p:spPr>
        <p:txBody>
          <a:bodyPr/>
          <a:lstStyle/>
          <a:p>
            <a:r>
              <a:rPr lang="en-US" b="0" dirty="0" smtClean="0"/>
              <a:t>Analysis: </a:t>
            </a:r>
            <a:r>
              <a:rPr lang="en-US" b="0" dirty="0"/>
              <a:t>communicative activity types</a:t>
            </a:r>
            <a:r>
              <a:rPr lang="en-US" sz="2800" b="0" dirty="0" smtClean="0"/>
              <a:t> (Cont.)</a:t>
            </a:r>
            <a:endParaRPr lang="en-US" b="0" dirty="0"/>
          </a:p>
        </p:txBody>
      </p:sp>
      <p:sp>
        <p:nvSpPr>
          <p:cNvPr id="3" name="Content Placeholder 2"/>
          <p:cNvSpPr>
            <a:spLocks noGrp="1"/>
          </p:cNvSpPr>
          <p:nvPr>
            <p:ph idx="1"/>
          </p:nvPr>
        </p:nvSpPr>
        <p:spPr>
          <a:xfrm>
            <a:off x="685800" y="1628800"/>
            <a:ext cx="7772400" cy="3672408"/>
          </a:xfrm>
        </p:spPr>
        <p:txBody>
          <a:bodyPr/>
          <a:lstStyle/>
          <a:p>
            <a:r>
              <a:rPr lang="en-US" dirty="0" smtClean="0"/>
              <a:t>The participants were asked to provide their own opinions about the research scenarios in turn to avoid overlapping in recording, and they were required to mention their pseudonyms before sharing their opinions. </a:t>
            </a:r>
          </a:p>
          <a:p>
            <a:r>
              <a:rPr lang="en-US" dirty="0" smtClean="0"/>
              <a:t>However, the task did not explicitly state that they should come up with a </a:t>
            </a:r>
            <a:r>
              <a:rPr lang="en-US" u="sng" dirty="0" smtClean="0"/>
              <a:t>shared decision</a:t>
            </a:r>
            <a:r>
              <a:rPr lang="en-US" dirty="0" smtClean="0"/>
              <a:t>. </a:t>
            </a:r>
            <a:endParaRPr lang="en-US" dirty="0"/>
          </a:p>
        </p:txBody>
      </p:sp>
    </p:spTree>
    <p:extLst>
      <p:ext uri="{BB962C8B-B14F-4D97-AF65-F5344CB8AC3E}">
        <p14:creationId xmlns:p14="http://schemas.microsoft.com/office/powerpoint/2010/main" val="2394518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685800" y="1772816"/>
            <a:ext cx="7772400" cy="3312368"/>
          </a:xfrm>
        </p:spPr>
        <p:txBody>
          <a:bodyPr/>
          <a:lstStyle/>
          <a:p>
            <a:r>
              <a:rPr lang="en-AU" dirty="0" smtClean="0"/>
              <a:t>Background</a:t>
            </a:r>
          </a:p>
          <a:p>
            <a:r>
              <a:rPr lang="en-AU" dirty="0" smtClean="0"/>
              <a:t>Overview of the literature</a:t>
            </a:r>
          </a:p>
          <a:p>
            <a:r>
              <a:rPr lang="en-AU" dirty="0" smtClean="0"/>
              <a:t>Methodology</a:t>
            </a:r>
          </a:p>
          <a:p>
            <a:r>
              <a:rPr lang="en-AU" dirty="0" smtClean="0"/>
              <a:t>Findings</a:t>
            </a:r>
          </a:p>
          <a:p>
            <a:r>
              <a:rPr lang="en-AU" dirty="0" smtClean="0"/>
              <a:t>Discussion</a:t>
            </a:r>
          </a:p>
          <a:p>
            <a:r>
              <a:rPr lang="en-AU" dirty="0" smtClean="0"/>
              <a:t>Conclusion</a:t>
            </a:r>
          </a:p>
        </p:txBody>
      </p:sp>
      <p:sp>
        <p:nvSpPr>
          <p:cNvPr id="3075" name="Title 3"/>
          <p:cNvSpPr>
            <a:spLocks noGrp="1"/>
          </p:cNvSpPr>
          <p:nvPr>
            <p:ph type="title"/>
          </p:nvPr>
        </p:nvSpPr>
        <p:spPr>
          <a:xfrm>
            <a:off x="611560" y="692696"/>
            <a:ext cx="7772400" cy="731168"/>
          </a:xfrm>
        </p:spPr>
        <p:txBody>
          <a:bodyPr/>
          <a:lstStyle/>
          <a:p>
            <a:r>
              <a:rPr lang="en-AU" b="0" dirty="0" smtClean="0"/>
              <a:t>Outline</a:t>
            </a:r>
          </a:p>
        </p:txBody>
      </p:sp>
    </p:spTree>
  </p:cSld>
  <p:clrMapOvr>
    <a:masterClrMapping/>
  </p:clrMapOvr>
  <mc:AlternateContent xmlns:mc="http://schemas.openxmlformats.org/markup-compatibility/2006" xmlns:p14="http://schemas.microsoft.com/office/powerpoint/2010/main">
    <mc:Choice Requires="p14">
      <p:transition spd="slow" p14:dur="2000" advTm="32311"/>
    </mc:Choice>
    <mc:Fallback xmlns="">
      <p:transition spd="slow" advTm="32311"/>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803176"/>
          </a:xfrm>
        </p:spPr>
        <p:txBody>
          <a:bodyPr/>
          <a:lstStyle/>
          <a:p>
            <a:r>
              <a:rPr lang="en-US" b="0" dirty="0"/>
              <a:t>Analysis: communicative activity types</a:t>
            </a:r>
            <a:r>
              <a:rPr lang="en-US" sz="2800" b="0" dirty="0"/>
              <a:t> </a:t>
            </a:r>
            <a:r>
              <a:rPr lang="en-US" sz="2800" b="0" dirty="0" smtClean="0"/>
              <a:t>(Cont.)</a:t>
            </a:r>
            <a:endParaRPr lang="en-US" b="0" dirty="0"/>
          </a:p>
        </p:txBody>
      </p:sp>
      <p:sp>
        <p:nvSpPr>
          <p:cNvPr id="3" name="Content Placeholder 2"/>
          <p:cNvSpPr>
            <a:spLocks noGrp="1"/>
          </p:cNvSpPr>
          <p:nvPr>
            <p:ph idx="1"/>
          </p:nvPr>
        </p:nvSpPr>
        <p:spPr>
          <a:xfrm>
            <a:off x="685800" y="1628800"/>
            <a:ext cx="7772400" cy="4467200"/>
          </a:xfrm>
        </p:spPr>
        <p:txBody>
          <a:bodyPr/>
          <a:lstStyle/>
          <a:p>
            <a:r>
              <a:rPr lang="en-US" dirty="0" smtClean="0"/>
              <a:t>The scenarios were adapted on the basis of some of characteristics of Borg’s (2010) basic definition of teacher research in language teacher. </a:t>
            </a:r>
          </a:p>
          <a:p>
            <a:r>
              <a:rPr lang="en-US" dirty="0" smtClean="0"/>
              <a:t>The scenarios were </a:t>
            </a:r>
            <a:r>
              <a:rPr lang="en-US" dirty="0" err="1" smtClean="0"/>
              <a:t>contextualised</a:t>
            </a:r>
            <a:r>
              <a:rPr lang="en-US" dirty="0" smtClean="0"/>
              <a:t> basing on the local context; that is, the </a:t>
            </a:r>
            <a:r>
              <a:rPr lang="en-US" dirty="0" err="1" smtClean="0"/>
              <a:t>contextualisation</a:t>
            </a:r>
            <a:r>
              <a:rPr lang="en-US" dirty="0" smtClean="0"/>
              <a:t> was based on the context of Institute of Foreign Languages (IFL), from which three of four participants graduated </a:t>
            </a:r>
            <a:r>
              <a:rPr lang="en-US" dirty="0" err="1" smtClean="0"/>
              <a:t>BEd</a:t>
            </a:r>
            <a:r>
              <a:rPr lang="en-US" dirty="0" smtClean="0"/>
              <a:t> (TEFL) and two of these three graduated MA (TESOL). </a:t>
            </a:r>
            <a:endParaRPr lang="en-US" dirty="0"/>
          </a:p>
        </p:txBody>
      </p:sp>
    </p:spTree>
    <p:extLst>
      <p:ext uri="{BB962C8B-B14F-4D97-AF65-F5344CB8AC3E}">
        <p14:creationId xmlns:p14="http://schemas.microsoft.com/office/powerpoint/2010/main" val="12483349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3176"/>
          </a:xfrm>
        </p:spPr>
        <p:txBody>
          <a:bodyPr/>
          <a:lstStyle/>
          <a:p>
            <a:r>
              <a:rPr lang="en-US" b="0" dirty="0" smtClean="0"/>
              <a:t>Analysis: </a:t>
            </a:r>
            <a:r>
              <a:rPr lang="en-US" b="0" dirty="0"/>
              <a:t>communicative activity types</a:t>
            </a:r>
            <a:r>
              <a:rPr lang="en-US" sz="2800" b="0" dirty="0" smtClean="0"/>
              <a:t> (Cont.)</a:t>
            </a:r>
            <a:endParaRPr lang="en-US" b="0" dirty="0"/>
          </a:p>
        </p:txBody>
      </p:sp>
      <p:sp>
        <p:nvSpPr>
          <p:cNvPr id="3" name="Content Placeholder 2"/>
          <p:cNvSpPr>
            <a:spLocks noGrp="1"/>
          </p:cNvSpPr>
          <p:nvPr>
            <p:ph idx="1"/>
          </p:nvPr>
        </p:nvSpPr>
        <p:spPr>
          <a:xfrm>
            <a:off x="1115616" y="1554088"/>
            <a:ext cx="7772400" cy="4395192"/>
          </a:xfrm>
        </p:spPr>
        <p:txBody>
          <a:bodyPr/>
          <a:lstStyle/>
          <a:p>
            <a:pPr marL="0" indent="0">
              <a:buNone/>
              <a:defRPr/>
            </a:pPr>
            <a:r>
              <a:rPr lang="en-US" dirty="0"/>
              <a:t>Borg (2010): basic definition of teacher research– </a:t>
            </a:r>
          </a:p>
          <a:p>
            <a:pPr>
              <a:defRPr/>
            </a:pPr>
            <a:r>
              <a:rPr lang="en-US" dirty="0"/>
              <a:t>A systematic inquiry (quantitative/qualitative),</a:t>
            </a:r>
          </a:p>
          <a:p>
            <a:pPr>
              <a:defRPr/>
            </a:pPr>
            <a:r>
              <a:rPr lang="en-US" dirty="0"/>
              <a:t>being conducted by teachers (individually/      </a:t>
            </a:r>
            <a:br>
              <a:rPr lang="en-US" dirty="0"/>
            </a:br>
            <a:r>
              <a:rPr lang="en-US" dirty="0" smtClean="0"/>
              <a:t>collaboratively</a:t>
            </a:r>
            <a:r>
              <a:rPr lang="en-US" dirty="0"/>
              <a:t>) in teachers’ own contexts,</a:t>
            </a:r>
          </a:p>
          <a:p>
            <a:pPr>
              <a:defRPr/>
            </a:pPr>
            <a:r>
              <a:rPr lang="en-US" dirty="0"/>
              <a:t>to enhance teachers’ understanding about their  </a:t>
            </a:r>
            <a:br>
              <a:rPr lang="en-US" dirty="0"/>
            </a:br>
            <a:r>
              <a:rPr lang="en-US" dirty="0" smtClean="0"/>
              <a:t>practice </a:t>
            </a:r>
            <a:r>
              <a:rPr lang="en-US" dirty="0"/>
              <a:t>and perhaps to inform this practice to </a:t>
            </a:r>
            <a:br>
              <a:rPr lang="en-US" dirty="0"/>
            </a:br>
            <a:r>
              <a:rPr lang="en-US" dirty="0" smtClean="0"/>
              <a:t>institutional </a:t>
            </a:r>
            <a:r>
              <a:rPr lang="en-US" dirty="0"/>
              <a:t>and other beyond-classroom </a:t>
            </a:r>
            <a:br>
              <a:rPr lang="en-US" dirty="0"/>
            </a:br>
            <a:r>
              <a:rPr lang="en-US" dirty="0" smtClean="0"/>
              <a:t>bodies</a:t>
            </a:r>
            <a:r>
              <a:rPr lang="en-US" dirty="0"/>
              <a:t>, and</a:t>
            </a:r>
          </a:p>
          <a:p>
            <a:pPr>
              <a:defRPr/>
            </a:pPr>
            <a:r>
              <a:rPr lang="en-US" dirty="0"/>
              <a:t>being made public. (p. 395)</a:t>
            </a:r>
          </a:p>
          <a:p>
            <a:pPr marL="0" indent="0">
              <a:buNone/>
            </a:pPr>
            <a:endParaRPr lang="en-US" dirty="0"/>
          </a:p>
        </p:txBody>
      </p:sp>
    </p:spTree>
    <p:extLst>
      <p:ext uri="{BB962C8B-B14F-4D97-AF65-F5344CB8AC3E}">
        <p14:creationId xmlns:p14="http://schemas.microsoft.com/office/powerpoint/2010/main" val="2609871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2400" cy="587152"/>
          </a:xfrm>
        </p:spPr>
        <p:txBody>
          <a:bodyPr/>
          <a:lstStyle/>
          <a:p>
            <a:r>
              <a:rPr lang="en-US" b="0" dirty="0"/>
              <a:t>Analysis: communicative activity types</a:t>
            </a:r>
            <a:r>
              <a:rPr lang="en-US" sz="2800" b="0" dirty="0"/>
              <a:t> </a:t>
            </a:r>
            <a:r>
              <a:rPr lang="en-US" sz="2800" b="0" dirty="0" smtClean="0"/>
              <a:t>(Cont.)</a:t>
            </a:r>
            <a:endParaRPr lang="en-US" b="0" dirty="0"/>
          </a:p>
        </p:txBody>
      </p:sp>
      <p:sp>
        <p:nvSpPr>
          <p:cNvPr id="3" name="Content Placeholder 2"/>
          <p:cNvSpPr>
            <a:spLocks noGrp="1"/>
          </p:cNvSpPr>
          <p:nvPr>
            <p:ph idx="1"/>
          </p:nvPr>
        </p:nvSpPr>
        <p:spPr>
          <a:xfrm>
            <a:off x="467544" y="1052736"/>
            <a:ext cx="8496944" cy="4683224"/>
          </a:xfrm>
        </p:spPr>
        <p:txBody>
          <a:bodyPr/>
          <a:lstStyle/>
          <a:p>
            <a:pPr marL="0" indent="0">
              <a:buNone/>
            </a:pPr>
            <a:r>
              <a:rPr lang="en-US" sz="2400" dirty="0" smtClean="0"/>
              <a:t>An example of a pair of research scenarios.</a:t>
            </a:r>
          </a:p>
          <a:p>
            <a:r>
              <a:rPr lang="en-US" sz="2200" b="1" dirty="0"/>
              <a:t>Scenario </a:t>
            </a:r>
            <a:r>
              <a:rPr lang="en-US" sz="2200" b="1" dirty="0" smtClean="0"/>
              <a:t>1a</a:t>
            </a:r>
            <a:r>
              <a:rPr lang="en-US" sz="2200" dirty="0"/>
              <a:t> </a:t>
            </a:r>
            <a:r>
              <a:rPr lang="en-US" sz="2200" dirty="0" smtClean="0"/>
              <a:t>  “A </a:t>
            </a:r>
            <a:r>
              <a:rPr lang="en-US" sz="2200" dirty="0"/>
              <a:t>teacher noticed that an activity she used in class did not work well. She thought about this after the lesson and made some notes in her diary. She tried something different in her next lesson. This time the activity was more successful.”</a:t>
            </a:r>
          </a:p>
          <a:p>
            <a:r>
              <a:rPr lang="en-US" sz="2200" b="1" dirty="0"/>
              <a:t>Scenario </a:t>
            </a:r>
            <a:r>
              <a:rPr lang="en-US" sz="2200" b="1" dirty="0" smtClean="0"/>
              <a:t>1b</a:t>
            </a:r>
            <a:r>
              <a:rPr lang="en-US" sz="2200" dirty="0"/>
              <a:t> </a:t>
            </a:r>
            <a:r>
              <a:rPr lang="en-US" sz="2200" dirty="0" smtClean="0"/>
              <a:t>  “A </a:t>
            </a:r>
            <a:r>
              <a:rPr lang="en-US" sz="2200" dirty="0"/>
              <a:t>teacher </a:t>
            </a:r>
            <a:r>
              <a:rPr lang="en-US" sz="2200" u="sng" dirty="0"/>
              <a:t>at IFL</a:t>
            </a:r>
            <a:r>
              <a:rPr lang="en-US" sz="2200" dirty="0"/>
              <a:t> noticed that an activity she used in class did not work well. She thought about this after the lesson and made some notes in her diary. </a:t>
            </a:r>
            <a:r>
              <a:rPr lang="en-US" sz="2200" u="sng" dirty="0"/>
              <a:t>She discussed these notes with her colleagues and learned new teaching techniques.</a:t>
            </a:r>
            <a:r>
              <a:rPr lang="en-US" sz="2200" dirty="0"/>
              <a:t> She tried these new techniques in her next lesson. This time the activity was more successful. </a:t>
            </a:r>
            <a:r>
              <a:rPr lang="en-US" sz="2200" u="sng" dirty="0"/>
              <a:t>She practiced it in several lessons and realized that it worked effectively.</a:t>
            </a:r>
            <a:r>
              <a:rPr lang="en-US" sz="2200" dirty="0"/>
              <a:t> </a:t>
            </a:r>
            <a:r>
              <a:rPr lang="en-US" sz="2200" u="sng" dirty="0"/>
              <a:t>She started to write up a paper to publish in a local ELT journal</a:t>
            </a:r>
            <a:r>
              <a:rPr lang="en-US" sz="2200" u="sng" dirty="0" smtClean="0"/>
              <a:t>.</a:t>
            </a:r>
            <a:r>
              <a:rPr lang="en-US" sz="2200" dirty="0" smtClean="0"/>
              <a:t>” (See some more examples in the handouts)</a:t>
            </a:r>
            <a:endParaRPr lang="en-US" sz="2200" dirty="0"/>
          </a:p>
        </p:txBody>
      </p:sp>
    </p:spTree>
    <p:extLst>
      <p:ext uri="{BB962C8B-B14F-4D97-AF65-F5344CB8AC3E}">
        <p14:creationId xmlns:p14="http://schemas.microsoft.com/office/powerpoint/2010/main" val="1812055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75184"/>
          </a:xfrm>
        </p:spPr>
        <p:txBody>
          <a:bodyPr/>
          <a:lstStyle/>
          <a:p>
            <a:r>
              <a:rPr lang="en-US" b="0" dirty="0" smtClean="0"/>
              <a:t>Analysis: </a:t>
            </a:r>
            <a:r>
              <a:rPr lang="en-US" b="0" dirty="0"/>
              <a:t>communicative activity types</a:t>
            </a:r>
            <a:r>
              <a:rPr lang="en-US" b="0" dirty="0" smtClean="0"/>
              <a:t> </a:t>
            </a:r>
            <a:r>
              <a:rPr lang="en-US" sz="2800" b="0" dirty="0" smtClean="0"/>
              <a:t>(Cont.)</a:t>
            </a:r>
            <a:endParaRPr lang="en-US" b="0" dirty="0"/>
          </a:p>
        </p:txBody>
      </p:sp>
      <p:sp>
        <p:nvSpPr>
          <p:cNvPr id="3" name="Content Placeholder 2"/>
          <p:cNvSpPr>
            <a:spLocks noGrp="1"/>
          </p:cNvSpPr>
          <p:nvPr>
            <p:ph idx="1"/>
          </p:nvPr>
        </p:nvSpPr>
        <p:spPr>
          <a:xfrm>
            <a:off x="685800" y="1412776"/>
            <a:ext cx="7772400" cy="4395192"/>
          </a:xfrm>
        </p:spPr>
        <p:txBody>
          <a:bodyPr/>
          <a:lstStyle/>
          <a:p>
            <a:pPr marL="0" indent="0">
              <a:buNone/>
            </a:pPr>
            <a:r>
              <a:rPr lang="en-US" dirty="0" smtClean="0"/>
              <a:t>2) Participants</a:t>
            </a:r>
          </a:p>
          <a:p>
            <a:r>
              <a:rPr lang="en-US" dirty="0" smtClean="0"/>
              <a:t>The participants were all ELT lecturers at different tertiary ELT institutions (universities) in Phnom Penh.</a:t>
            </a:r>
          </a:p>
          <a:p>
            <a:r>
              <a:rPr lang="en-US" dirty="0" smtClean="0"/>
              <a:t>All participants hold Master degrees from either overseas or domestic universities. </a:t>
            </a:r>
          </a:p>
          <a:p>
            <a:r>
              <a:rPr lang="en-US" dirty="0" smtClean="0"/>
              <a:t>Three of them were former IFL graduates, two of whom were classmates in the IFL’s MA (TESOL) program. They know the moderator/researcher.</a:t>
            </a:r>
          </a:p>
        </p:txBody>
      </p:sp>
    </p:spTree>
    <p:extLst>
      <p:ext uri="{BB962C8B-B14F-4D97-AF65-F5344CB8AC3E}">
        <p14:creationId xmlns:p14="http://schemas.microsoft.com/office/powerpoint/2010/main" val="8629422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31168"/>
          </a:xfrm>
        </p:spPr>
        <p:txBody>
          <a:bodyPr/>
          <a:lstStyle/>
          <a:p>
            <a:r>
              <a:rPr lang="en-US" b="0" dirty="0" smtClean="0"/>
              <a:t>Analysis: </a:t>
            </a:r>
            <a:r>
              <a:rPr lang="en-US" b="0" dirty="0"/>
              <a:t>communicative activity </a:t>
            </a:r>
            <a:r>
              <a:rPr lang="en-US" b="0" dirty="0" smtClean="0"/>
              <a:t>types </a:t>
            </a:r>
            <a:r>
              <a:rPr lang="en-US" sz="2800" b="0" dirty="0" smtClean="0"/>
              <a:t>(Cont.)</a:t>
            </a:r>
            <a:endParaRPr lang="en-US" b="0" dirty="0"/>
          </a:p>
        </p:txBody>
      </p:sp>
      <p:sp>
        <p:nvSpPr>
          <p:cNvPr id="3" name="Content Placeholder 2"/>
          <p:cNvSpPr>
            <a:spLocks noGrp="1"/>
          </p:cNvSpPr>
          <p:nvPr>
            <p:ph idx="1"/>
          </p:nvPr>
        </p:nvSpPr>
        <p:spPr>
          <a:xfrm>
            <a:off x="467544" y="1628800"/>
            <a:ext cx="8352928" cy="4467200"/>
          </a:xfrm>
        </p:spPr>
        <p:txBody>
          <a:bodyPr/>
          <a:lstStyle/>
          <a:p>
            <a:r>
              <a:rPr lang="en-US" dirty="0" smtClean="0"/>
              <a:t>Recruitment of participants</a:t>
            </a:r>
          </a:p>
          <a:p>
            <a:pPr marL="0" indent="0">
              <a:buNone/>
            </a:pPr>
            <a:r>
              <a:rPr lang="en-US" dirty="0"/>
              <a:t> </a:t>
            </a:r>
            <a:r>
              <a:rPr lang="en-US" dirty="0" smtClean="0"/>
              <a:t>    -The recruitment was based on recommendation of </a:t>
            </a:r>
            <a:br>
              <a:rPr lang="en-US" dirty="0" smtClean="0"/>
            </a:br>
            <a:r>
              <a:rPr lang="en-US" dirty="0" smtClean="0"/>
              <a:t>      the head of the English department of each selected </a:t>
            </a:r>
            <a:br>
              <a:rPr lang="en-US" dirty="0" smtClean="0"/>
            </a:br>
            <a:r>
              <a:rPr lang="en-US" dirty="0" smtClean="0"/>
              <a:t>      ELT institution, i.e. three participants were </a:t>
            </a:r>
            <a:br>
              <a:rPr lang="en-US" dirty="0" smtClean="0"/>
            </a:br>
            <a:r>
              <a:rPr lang="en-US" dirty="0" smtClean="0"/>
              <a:t>      recommended from each institution.</a:t>
            </a:r>
          </a:p>
          <a:p>
            <a:pPr marL="0" indent="0">
              <a:buNone/>
            </a:pPr>
            <a:r>
              <a:rPr lang="en-US" dirty="0"/>
              <a:t> </a:t>
            </a:r>
            <a:r>
              <a:rPr lang="en-US" dirty="0" smtClean="0"/>
              <a:t>    -Then an </a:t>
            </a:r>
            <a:r>
              <a:rPr lang="en-US" dirty="0" err="1" smtClean="0"/>
              <a:t>EoI</a:t>
            </a:r>
            <a:r>
              <a:rPr lang="en-US" dirty="0" smtClean="0"/>
              <a:t> letter was sent to the first participants, </a:t>
            </a:r>
            <a:br>
              <a:rPr lang="en-US" dirty="0" smtClean="0"/>
            </a:br>
            <a:r>
              <a:rPr lang="en-US" dirty="0" smtClean="0"/>
              <a:t>      and when they agreed to participate in the FG, an </a:t>
            </a:r>
            <a:br>
              <a:rPr lang="en-US" dirty="0" smtClean="0"/>
            </a:br>
            <a:r>
              <a:rPr lang="en-US" dirty="0" smtClean="0"/>
              <a:t>      Information and Consent form was sent to them. </a:t>
            </a:r>
            <a:endParaRPr lang="en-US" dirty="0"/>
          </a:p>
        </p:txBody>
      </p:sp>
    </p:spTree>
    <p:extLst>
      <p:ext uri="{BB962C8B-B14F-4D97-AF65-F5344CB8AC3E}">
        <p14:creationId xmlns:p14="http://schemas.microsoft.com/office/powerpoint/2010/main" val="38597551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75184"/>
          </a:xfrm>
        </p:spPr>
        <p:txBody>
          <a:bodyPr/>
          <a:lstStyle/>
          <a:p>
            <a:r>
              <a:rPr lang="en-US" b="0" dirty="0" smtClean="0"/>
              <a:t>Analysis: </a:t>
            </a:r>
            <a:r>
              <a:rPr lang="en-US" b="0" dirty="0"/>
              <a:t>communicative activity types</a:t>
            </a:r>
            <a:r>
              <a:rPr lang="en-US" sz="2800" b="0" dirty="0" smtClean="0"/>
              <a:t> (Cont.)</a:t>
            </a:r>
            <a:endParaRPr lang="en-US" b="0" dirty="0"/>
          </a:p>
        </p:txBody>
      </p:sp>
      <p:sp>
        <p:nvSpPr>
          <p:cNvPr id="3" name="Content Placeholder 2"/>
          <p:cNvSpPr>
            <a:spLocks noGrp="1"/>
          </p:cNvSpPr>
          <p:nvPr>
            <p:ph idx="1"/>
          </p:nvPr>
        </p:nvSpPr>
        <p:spPr>
          <a:xfrm>
            <a:off x="685800" y="1556792"/>
            <a:ext cx="7772400" cy="4467200"/>
          </a:xfrm>
        </p:spPr>
        <p:txBody>
          <a:bodyPr/>
          <a:lstStyle/>
          <a:p>
            <a:pPr marL="0" indent="0">
              <a:buNone/>
            </a:pPr>
            <a:r>
              <a:rPr lang="en-US" dirty="0" smtClean="0"/>
              <a:t>3) Task duration</a:t>
            </a:r>
          </a:p>
          <a:p>
            <a:r>
              <a:rPr lang="en-US" dirty="0" smtClean="0"/>
              <a:t>The discussion took around one hour, including a period of time for reading the scenarios, so the discussion of each pair of the scenarios took around 10 minutes. </a:t>
            </a:r>
          </a:p>
          <a:p>
            <a:pPr marL="0" indent="0">
              <a:buNone/>
            </a:pPr>
            <a:r>
              <a:rPr lang="en-US" dirty="0" smtClean="0"/>
              <a:t>4) Task material</a:t>
            </a:r>
          </a:p>
          <a:p>
            <a:r>
              <a:rPr lang="en-US" dirty="0" smtClean="0"/>
              <a:t>A printed text comprising ten pairs of the research scenarios was given to the participants. </a:t>
            </a:r>
            <a:endParaRPr lang="en-US" dirty="0"/>
          </a:p>
        </p:txBody>
      </p:sp>
    </p:spTree>
    <p:extLst>
      <p:ext uri="{BB962C8B-B14F-4D97-AF65-F5344CB8AC3E}">
        <p14:creationId xmlns:p14="http://schemas.microsoft.com/office/powerpoint/2010/main" val="29518081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31168"/>
          </a:xfrm>
        </p:spPr>
        <p:txBody>
          <a:bodyPr/>
          <a:lstStyle/>
          <a:p>
            <a:r>
              <a:rPr lang="en-US" b="0" dirty="0" smtClean="0"/>
              <a:t>Analysis: </a:t>
            </a:r>
            <a:r>
              <a:rPr lang="en-US" b="0" dirty="0"/>
              <a:t>communicative activity </a:t>
            </a:r>
            <a:r>
              <a:rPr lang="en-US" b="0" dirty="0" smtClean="0"/>
              <a:t>types </a:t>
            </a:r>
            <a:r>
              <a:rPr lang="en-US" sz="2800" b="0" dirty="0" smtClean="0"/>
              <a:t>(Cont.)</a:t>
            </a:r>
            <a:endParaRPr lang="en-US" b="0" dirty="0"/>
          </a:p>
        </p:txBody>
      </p:sp>
      <p:sp>
        <p:nvSpPr>
          <p:cNvPr id="3" name="Content Placeholder 2"/>
          <p:cNvSpPr>
            <a:spLocks noGrp="1"/>
          </p:cNvSpPr>
          <p:nvPr>
            <p:ph idx="1"/>
          </p:nvPr>
        </p:nvSpPr>
        <p:spPr>
          <a:xfrm>
            <a:off x="685800" y="1700808"/>
            <a:ext cx="7772400" cy="4395192"/>
          </a:xfrm>
        </p:spPr>
        <p:txBody>
          <a:bodyPr/>
          <a:lstStyle/>
          <a:p>
            <a:pPr marL="0" indent="0">
              <a:buNone/>
            </a:pPr>
            <a:r>
              <a:rPr lang="en-US" dirty="0" smtClean="0"/>
              <a:t>5) Task sequence</a:t>
            </a:r>
          </a:p>
          <a:p>
            <a:r>
              <a:rPr lang="en-US" dirty="0" smtClean="0"/>
              <a:t>The FGD presented here is part of a larger FGD. The participants were given the overall purposes of the large FGD and, specifically, the purpose of this (part) FGD. </a:t>
            </a:r>
          </a:p>
          <a:p>
            <a:r>
              <a:rPr lang="en-US" dirty="0" smtClean="0"/>
              <a:t>In the introduction of the whole FGD, two important terms, “engagement with (reading) research” and “engagement in (doing) research” (Borg, 2010) were explained to the participants. </a:t>
            </a:r>
            <a:endParaRPr lang="en-US" dirty="0"/>
          </a:p>
        </p:txBody>
      </p:sp>
    </p:spTree>
    <p:extLst>
      <p:ext uri="{BB962C8B-B14F-4D97-AF65-F5344CB8AC3E}">
        <p14:creationId xmlns:p14="http://schemas.microsoft.com/office/powerpoint/2010/main" val="706179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3176"/>
          </a:xfrm>
        </p:spPr>
        <p:txBody>
          <a:bodyPr/>
          <a:lstStyle/>
          <a:p>
            <a:r>
              <a:rPr lang="en-US" b="0" dirty="0" smtClean="0"/>
              <a:t>Analysis: </a:t>
            </a:r>
            <a:r>
              <a:rPr lang="en-US" b="0" dirty="0"/>
              <a:t>communicative activity types</a:t>
            </a:r>
            <a:r>
              <a:rPr lang="en-US" sz="2800" b="0" dirty="0"/>
              <a:t> (Cont.)</a:t>
            </a:r>
            <a:r>
              <a:rPr lang="en-US" b="0" dirty="0" smtClean="0"/>
              <a:t> </a:t>
            </a:r>
            <a:endParaRPr lang="en-US" b="0" dirty="0"/>
          </a:p>
        </p:txBody>
      </p:sp>
      <p:sp>
        <p:nvSpPr>
          <p:cNvPr id="3" name="Content Placeholder 2"/>
          <p:cNvSpPr>
            <a:spLocks noGrp="1"/>
          </p:cNvSpPr>
          <p:nvPr>
            <p:ph idx="1"/>
          </p:nvPr>
        </p:nvSpPr>
        <p:spPr>
          <a:xfrm>
            <a:off x="685800" y="1628800"/>
            <a:ext cx="7772400" cy="3960440"/>
          </a:xfrm>
        </p:spPr>
        <p:txBody>
          <a:bodyPr/>
          <a:lstStyle/>
          <a:p>
            <a:r>
              <a:rPr lang="en-US" dirty="0" smtClean="0"/>
              <a:t>In this (part) FGD, after the moderator’s instruction, the participants were allowed around 15 minutes to scan through the scenarios.</a:t>
            </a:r>
          </a:p>
          <a:p>
            <a:r>
              <a:rPr lang="en-US" dirty="0" smtClean="0"/>
              <a:t>Then each scenario of the pair was discussed in turn. Any participant could begin the discussion, but the moderator sometimes invited the quiet participants to give their opinions to balance the discussion/ sharing opportunities. </a:t>
            </a:r>
            <a:endParaRPr lang="en-US" dirty="0"/>
          </a:p>
        </p:txBody>
      </p:sp>
    </p:spTree>
    <p:extLst>
      <p:ext uri="{BB962C8B-B14F-4D97-AF65-F5344CB8AC3E}">
        <p14:creationId xmlns:p14="http://schemas.microsoft.com/office/powerpoint/2010/main" val="1160502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731168"/>
          </a:xfrm>
        </p:spPr>
        <p:txBody>
          <a:bodyPr/>
          <a:lstStyle/>
          <a:p>
            <a:r>
              <a:rPr lang="en-US" b="0" dirty="0" smtClean="0"/>
              <a:t>Analysis: communicative </a:t>
            </a:r>
            <a:r>
              <a:rPr lang="en-US" b="0" dirty="0"/>
              <a:t>activity types</a:t>
            </a:r>
            <a:r>
              <a:rPr lang="en-US" sz="2800" b="0" dirty="0"/>
              <a:t> (Cont.)</a:t>
            </a:r>
            <a:endParaRPr lang="en-US" b="0" dirty="0"/>
          </a:p>
        </p:txBody>
      </p:sp>
      <p:sp>
        <p:nvSpPr>
          <p:cNvPr id="3" name="Content Placeholder 2"/>
          <p:cNvSpPr>
            <a:spLocks noGrp="1"/>
          </p:cNvSpPr>
          <p:nvPr>
            <p:ph idx="1"/>
          </p:nvPr>
        </p:nvSpPr>
        <p:spPr>
          <a:xfrm>
            <a:off x="467544" y="1340768"/>
            <a:ext cx="8568952" cy="4467200"/>
          </a:xfrm>
        </p:spPr>
        <p:txBody>
          <a:bodyPr/>
          <a:lstStyle/>
          <a:p>
            <a:pPr marL="0" indent="0">
              <a:buNone/>
            </a:pPr>
            <a:r>
              <a:rPr lang="en-US" dirty="0" smtClean="0"/>
              <a:t>6) Participants’ social roles</a:t>
            </a:r>
          </a:p>
          <a:p>
            <a:r>
              <a:rPr lang="en-US" dirty="0" smtClean="0"/>
              <a:t>The participants, especially K1, strongly perceived their role as ELT professionals. As seen in excerpt 1</a:t>
            </a:r>
            <a:r>
              <a:rPr lang="en-US" dirty="0"/>
              <a:t> </a:t>
            </a:r>
            <a:r>
              <a:rPr lang="en-US" dirty="0" smtClean="0"/>
              <a:t>of K1’s explanation of scenarios 1a, K1 clearly spelled out this role as ELT lecturers, and what they should do, i.e. observing and reflecting their own teaching, and making their own decision to improve their teaching, as reflected through his use of ‘we’, referring to the participants themselves, distinguished from ‘she’, referring to the </a:t>
            </a:r>
            <a:r>
              <a:rPr lang="en-US" dirty="0" smtClean="0"/>
              <a:t>teacher</a:t>
            </a:r>
            <a:r>
              <a:rPr lang="en-US" dirty="0" smtClean="0"/>
              <a:t> </a:t>
            </a:r>
            <a:r>
              <a:rPr lang="en-US" dirty="0" smtClean="0"/>
              <a:t>mentioned in the scenario. </a:t>
            </a:r>
          </a:p>
        </p:txBody>
      </p:sp>
    </p:spTree>
    <p:extLst>
      <p:ext uri="{BB962C8B-B14F-4D97-AF65-F5344CB8AC3E}">
        <p14:creationId xmlns:p14="http://schemas.microsoft.com/office/powerpoint/2010/main" val="42159863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3176"/>
          </a:xfrm>
        </p:spPr>
        <p:txBody>
          <a:bodyPr/>
          <a:lstStyle/>
          <a:p>
            <a:r>
              <a:rPr lang="en-US" b="0" dirty="0" smtClean="0"/>
              <a:t>Analysis: communicative activity types </a:t>
            </a:r>
            <a:r>
              <a:rPr lang="en-US" sz="2800" b="0" dirty="0" smtClean="0"/>
              <a:t>(Cont.)</a:t>
            </a:r>
            <a:endParaRPr lang="en-US" b="0" dirty="0"/>
          </a:p>
        </p:txBody>
      </p:sp>
      <p:sp>
        <p:nvSpPr>
          <p:cNvPr id="3" name="Content Placeholder 2"/>
          <p:cNvSpPr>
            <a:spLocks noGrp="1"/>
          </p:cNvSpPr>
          <p:nvPr>
            <p:ph idx="1"/>
          </p:nvPr>
        </p:nvSpPr>
        <p:spPr>
          <a:xfrm>
            <a:off x="685800" y="1628800"/>
            <a:ext cx="7772400" cy="4467200"/>
          </a:xfrm>
        </p:spPr>
        <p:txBody>
          <a:bodyPr/>
          <a:lstStyle/>
          <a:p>
            <a:r>
              <a:rPr lang="en-US" dirty="0"/>
              <a:t>Later, this role as ELT lecturers was transformed to a role as ELT teacher researcher when K1 discussed scenario 1b</a:t>
            </a:r>
            <a:r>
              <a:rPr lang="en-US" dirty="0" smtClean="0"/>
              <a:t>. This new role was perceived to have related with another role of a third party, which is also involved in the topic being discussed; that is, a role as an ELT journal manager, evaluating the quality of the draft paper </a:t>
            </a:r>
            <a:r>
              <a:rPr lang="en-US" dirty="0" smtClean="0"/>
              <a:t>of a research </a:t>
            </a:r>
            <a:r>
              <a:rPr lang="en-US" dirty="0" smtClean="0"/>
              <a:t>project for publication. </a:t>
            </a:r>
            <a:endParaRPr lang="en-US" dirty="0"/>
          </a:p>
        </p:txBody>
      </p:sp>
    </p:spTree>
    <p:extLst>
      <p:ext uri="{BB962C8B-B14F-4D97-AF65-F5344CB8AC3E}">
        <p14:creationId xmlns:p14="http://schemas.microsoft.com/office/powerpoint/2010/main" val="4040955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116632"/>
            <a:ext cx="7772400" cy="874713"/>
          </a:xfrm>
        </p:spPr>
        <p:txBody>
          <a:bodyPr/>
          <a:lstStyle/>
          <a:p>
            <a:r>
              <a:rPr lang="en-US" sz="2800" b="0" dirty="0" smtClean="0"/>
              <a:t>Background: </a:t>
            </a:r>
            <a:br>
              <a:rPr lang="en-US" sz="2800" b="0" dirty="0" smtClean="0"/>
            </a:br>
            <a:r>
              <a:rPr lang="en-US" sz="2800" b="0" dirty="0" smtClean="0"/>
              <a:t>An overview of ELT teacher research in Cambodia</a:t>
            </a:r>
            <a:endParaRPr lang="en-US" b="0" dirty="0" smtClean="0"/>
          </a:p>
        </p:txBody>
      </p:sp>
      <p:sp>
        <p:nvSpPr>
          <p:cNvPr id="5" name="Oval 4"/>
          <p:cNvSpPr/>
          <p:nvPr/>
        </p:nvSpPr>
        <p:spPr>
          <a:xfrm>
            <a:off x="1475656" y="1124744"/>
            <a:ext cx="6840760" cy="3312368"/>
          </a:xfrm>
          <a:prstGeom prst="ellipse">
            <a:avLst/>
          </a:prstGeom>
          <a:solidFill>
            <a:srgbClr val="00B0F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Bef>
                <a:spcPts val="0"/>
              </a:spcBef>
              <a:spcAft>
                <a:spcPts val="0"/>
              </a:spcAft>
              <a:defRPr/>
            </a:pPr>
            <a:r>
              <a:rPr lang="en-US" sz="2600" dirty="0">
                <a:ln w="3175" cap="rnd" cmpd="sng" algn="ctr">
                  <a:solidFill>
                    <a:srgbClr val="000000"/>
                  </a:solidFill>
                  <a:prstDash val="solid"/>
                  <a:bevel/>
                </a:ln>
                <a:solidFill>
                  <a:srgbClr val="000000"/>
                </a:solidFill>
                <a:latin typeface="Times New Roman"/>
                <a:ea typeface="Calibri"/>
                <a:cs typeface="Cambria"/>
              </a:rPr>
              <a:t>Broader</a:t>
            </a:r>
            <a:endParaRPr lang="en-US" sz="2600" dirty="0">
              <a:latin typeface="Cambria"/>
              <a:ea typeface="Calibri"/>
              <a:cs typeface="Cambria"/>
            </a:endParaRPr>
          </a:p>
          <a:p>
            <a:pPr algn="r">
              <a:spcBef>
                <a:spcPts val="0"/>
              </a:spcBef>
              <a:spcAft>
                <a:spcPts val="0"/>
              </a:spcAft>
              <a:defRPr/>
            </a:pPr>
            <a:r>
              <a:rPr lang="en-US" sz="2600" dirty="0">
                <a:ln w="3175" cap="rnd" cmpd="sng" algn="ctr">
                  <a:solidFill>
                    <a:srgbClr val="000000"/>
                  </a:solidFill>
                  <a:prstDash val="solid"/>
                  <a:bevel/>
                </a:ln>
                <a:solidFill>
                  <a:srgbClr val="000000"/>
                </a:solidFill>
                <a:latin typeface="Times New Roman"/>
                <a:ea typeface="Calibri"/>
                <a:cs typeface="Cambria"/>
              </a:rPr>
              <a:t>ELT </a:t>
            </a:r>
            <a:endParaRPr lang="en-US" sz="2600" dirty="0">
              <a:latin typeface="Cambria"/>
              <a:ea typeface="Calibri"/>
              <a:cs typeface="Cambria"/>
            </a:endParaRPr>
          </a:p>
          <a:p>
            <a:pPr algn="r">
              <a:spcBef>
                <a:spcPts val="0"/>
              </a:spcBef>
              <a:spcAft>
                <a:spcPts val="0"/>
              </a:spcAft>
              <a:defRPr/>
            </a:pPr>
            <a:r>
              <a:rPr lang="en-US" sz="2600" dirty="0">
                <a:ln w="3175" cap="rnd" cmpd="sng" algn="ctr">
                  <a:solidFill>
                    <a:srgbClr val="000000"/>
                  </a:solidFill>
                  <a:prstDash val="solid"/>
                  <a:bevel/>
                </a:ln>
                <a:solidFill>
                  <a:srgbClr val="000000"/>
                </a:solidFill>
                <a:latin typeface="Times New Roman"/>
                <a:ea typeface="Calibri"/>
                <a:cs typeface="Cambria"/>
              </a:rPr>
              <a:t> </a:t>
            </a:r>
            <a:r>
              <a:rPr lang="en-US" sz="2600" dirty="0" smtClean="0">
                <a:ln w="3175" cap="rnd" cmpd="sng" algn="ctr">
                  <a:solidFill>
                    <a:srgbClr val="000000"/>
                  </a:solidFill>
                  <a:prstDash val="solid"/>
                  <a:bevel/>
                </a:ln>
                <a:solidFill>
                  <a:srgbClr val="000000"/>
                </a:solidFill>
                <a:latin typeface="Times New Roman"/>
                <a:ea typeface="Calibri"/>
                <a:cs typeface="Cambria"/>
              </a:rPr>
              <a:t>Organizations</a:t>
            </a:r>
          </a:p>
          <a:p>
            <a:pPr algn="r">
              <a:spcBef>
                <a:spcPts val="0"/>
              </a:spcBef>
              <a:spcAft>
                <a:spcPts val="0"/>
              </a:spcAft>
              <a:defRPr/>
            </a:pPr>
            <a:r>
              <a:rPr lang="en-US" sz="2000" dirty="0" smtClean="0">
                <a:ln w="3175" cap="rnd" cmpd="sng" algn="ctr">
                  <a:solidFill>
                    <a:srgbClr val="000000"/>
                  </a:solidFill>
                  <a:prstDash val="solid"/>
                  <a:bevel/>
                </a:ln>
                <a:solidFill>
                  <a:srgbClr val="000000"/>
                </a:solidFill>
                <a:latin typeface="Times New Roman"/>
                <a:ea typeface="Calibri"/>
                <a:cs typeface="Cambria"/>
              </a:rPr>
              <a:t>(CamTESOL)</a:t>
            </a:r>
            <a:endParaRPr lang="en-US" sz="2600" dirty="0">
              <a:latin typeface="Cambria"/>
              <a:ea typeface="Calibri"/>
              <a:cs typeface="Cambria"/>
            </a:endParaRPr>
          </a:p>
        </p:txBody>
      </p:sp>
      <p:sp>
        <p:nvSpPr>
          <p:cNvPr id="6" name="Oval 5"/>
          <p:cNvSpPr/>
          <p:nvPr/>
        </p:nvSpPr>
        <p:spPr>
          <a:xfrm>
            <a:off x="1475656" y="1772816"/>
            <a:ext cx="3960440" cy="2118395"/>
          </a:xfrm>
          <a:prstGeom prst="ellipse">
            <a:avLst/>
          </a:prstGeom>
          <a:solidFill>
            <a:srgbClr val="92D050"/>
          </a:solidFill>
          <a:ln>
            <a:solidFill>
              <a:schemeClr val="accent2">
                <a:lumMod val="60000"/>
                <a:lumOff val="40000"/>
              </a:schemeClr>
            </a:solidFill>
          </a:ln>
        </p:spPr>
        <p:style>
          <a:lnRef idx="2">
            <a:schemeClr val="accent2"/>
          </a:lnRef>
          <a:fillRef idx="1">
            <a:schemeClr val="lt1"/>
          </a:fillRef>
          <a:effectRef idx="0">
            <a:schemeClr val="accent2"/>
          </a:effectRef>
          <a:fontRef idx="minor">
            <a:schemeClr val="dk1"/>
          </a:fontRef>
        </p:style>
        <p:txBody>
          <a:bodyPr anchor="ctr"/>
          <a:lstStyle/>
          <a:p>
            <a:pPr algn="r">
              <a:spcBef>
                <a:spcPts val="0"/>
              </a:spcBef>
              <a:spcAft>
                <a:spcPts val="0"/>
              </a:spcAft>
              <a:defRPr/>
            </a:pPr>
            <a:r>
              <a:rPr lang="en-US" sz="2600" dirty="0">
                <a:ln w="9525" cap="rnd" cmpd="sng" algn="ctr">
                  <a:solidFill>
                    <a:srgbClr val="000000"/>
                  </a:solidFill>
                  <a:prstDash val="solid"/>
                  <a:bevel/>
                </a:ln>
                <a:solidFill>
                  <a:srgbClr val="000000"/>
                </a:solidFill>
                <a:latin typeface="Times New Roman"/>
                <a:ea typeface="Calibri"/>
                <a:cs typeface="Cambria"/>
              </a:rPr>
              <a:t>ELT </a:t>
            </a:r>
            <a:endParaRPr lang="en-US" sz="2600" dirty="0">
              <a:latin typeface="Cambria"/>
              <a:ea typeface="Calibri"/>
              <a:cs typeface="Cambria"/>
            </a:endParaRPr>
          </a:p>
          <a:p>
            <a:pPr algn="r">
              <a:spcBef>
                <a:spcPts val="0"/>
              </a:spcBef>
              <a:spcAft>
                <a:spcPts val="0"/>
              </a:spcAft>
              <a:defRPr/>
            </a:pPr>
            <a:r>
              <a:rPr lang="en-US" sz="2600" dirty="0">
                <a:ln w="9525" cap="rnd" cmpd="sng" algn="ctr">
                  <a:solidFill>
                    <a:srgbClr val="000000"/>
                  </a:solidFill>
                  <a:prstDash val="solid"/>
                  <a:bevel/>
                </a:ln>
                <a:solidFill>
                  <a:srgbClr val="000000"/>
                </a:solidFill>
                <a:latin typeface="Times New Roman"/>
                <a:ea typeface="Calibri"/>
                <a:cs typeface="Cambria"/>
              </a:rPr>
              <a:t>     Institutions </a:t>
            </a:r>
            <a:endParaRPr lang="en-US" sz="2600" dirty="0">
              <a:latin typeface="Cambria"/>
              <a:ea typeface="Calibri"/>
              <a:cs typeface="Cambria"/>
            </a:endParaRPr>
          </a:p>
        </p:txBody>
      </p:sp>
      <p:sp>
        <p:nvSpPr>
          <p:cNvPr id="7" name="Oval 6"/>
          <p:cNvSpPr/>
          <p:nvPr/>
        </p:nvSpPr>
        <p:spPr>
          <a:xfrm>
            <a:off x="1479021" y="2169239"/>
            <a:ext cx="1796835" cy="1296144"/>
          </a:xfrm>
          <a:prstGeom prst="ellipse">
            <a:avLst/>
          </a:prstGeom>
          <a:solidFill>
            <a:srgbClr val="FFFF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0"/>
              </a:spcBef>
              <a:spcAft>
                <a:spcPts val="1000"/>
              </a:spcAft>
              <a:defRPr/>
            </a:pPr>
            <a:r>
              <a:rPr lang="en-US" sz="2000" dirty="0">
                <a:ln w="9525" cap="rnd" cmpd="sng" algn="ctr">
                  <a:solidFill>
                    <a:srgbClr val="000000"/>
                  </a:solidFill>
                  <a:prstDash val="solid"/>
                  <a:bevel/>
                </a:ln>
                <a:solidFill>
                  <a:srgbClr val="FFFF00"/>
                </a:solidFill>
                <a:latin typeface="Times New Roman"/>
                <a:ea typeface="Calibri"/>
                <a:cs typeface="Cambria"/>
              </a:rPr>
              <a:t>Individual English teachers</a:t>
            </a:r>
            <a:endParaRPr lang="en-US" sz="3200" dirty="0">
              <a:solidFill>
                <a:srgbClr val="FFFF00"/>
              </a:solidFill>
              <a:latin typeface="Cambria"/>
              <a:ea typeface="Calibri"/>
              <a:cs typeface="Cambria"/>
            </a:endParaRPr>
          </a:p>
        </p:txBody>
      </p:sp>
      <p:sp>
        <p:nvSpPr>
          <p:cNvPr id="3" name="TextBox 2"/>
          <p:cNvSpPr txBox="1"/>
          <p:nvPr/>
        </p:nvSpPr>
        <p:spPr>
          <a:xfrm>
            <a:off x="1187624" y="4509120"/>
            <a:ext cx="1239376" cy="523220"/>
          </a:xfrm>
          <a:prstGeom prst="rect">
            <a:avLst/>
          </a:prstGeom>
          <a:noFill/>
        </p:spPr>
        <p:txBody>
          <a:bodyPr wrap="square">
            <a:spAutoFit/>
          </a:bodyPr>
          <a:lstStyle/>
          <a:p>
            <a:pPr>
              <a:defRPr/>
            </a:pPr>
            <a:r>
              <a:rPr lang="en-US" sz="2800" dirty="0" smtClean="0">
                <a:ln w="9525" cap="rnd" cmpd="sng" algn="ctr">
                  <a:solidFill>
                    <a:srgbClr val="000000"/>
                  </a:solidFill>
                  <a:prstDash val="solid"/>
                  <a:bevel/>
                </a:ln>
                <a:solidFill>
                  <a:srgbClr val="000000"/>
                </a:solidFill>
                <a:latin typeface="Times New Roman"/>
                <a:cs typeface="Times New Roman" pitchFamily="18" charset="0"/>
              </a:rPr>
              <a:t>Micro</a:t>
            </a:r>
            <a:endParaRPr lang="en-US" sz="2800" dirty="0">
              <a:latin typeface="Times New Roman" pitchFamily="18" charset="0"/>
              <a:cs typeface="Times New Roman" pitchFamily="18" charset="0"/>
            </a:endParaRPr>
          </a:p>
        </p:txBody>
      </p:sp>
      <p:sp>
        <p:nvSpPr>
          <p:cNvPr id="9" name="TextBox 8"/>
          <p:cNvSpPr txBox="1"/>
          <p:nvPr/>
        </p:nvSpPr>
        <p:spPr>
          <a:xfrm>
            <a:off x="3419872" y="4725144"/>
            <a:ext cx="1260140" cy="523220"/>
          </a:xfrm>
          <a:prstGeom prst="rect">
            <a:avLst/>
          </a:prstGeom>
          <a:noFill/>
        </p:spPr>
        <p:txBody>
          <a:bodyPr wrap="square">
            <a:spAutoFit/>
          </a:bodyPr>
          <a:lstStyle/>
          <a:p>
            <a:pPr>
              <a:defRPr/>
            </a:pPr>
            <a:r>
              <a:rPr lang="en-US" sz="2800" dirty="0" err="1" smtClean="0">
                <a:ln w="9525" cap="rnd" cmpd="sng" algn="ctr">
                  <a:solidFill>
                    <a:srgbClr val="000000"/>
                  </a:solidFill>
                  <a:prstDash val="solid"/>
                  <a:bevel/>
                </a:ln>
                <a:solidFill>
                  <a:srgbClr val="000000"/>
                </a:solidFill>
                <a:latin typeface="Times New Roman"/>
                <a:cs typeface="Times New Roman" pitchFamily="18" charset="0"/>
              </a:rPr>
              <a:t>Meso</a:t>
            </a:r>
            <a:r>
              <a:rPr lang="en-US" sz="2800" dirty="0" smtClean="0">
                <a:ln w="9525" cap="rnd" cmpd="sng" algn="ctr">
                  <a:solidFill>
                    <a:srgbClr val="000000"/>
                  </a:solidFill>
                  <a:prstDash val="solid"/>
                  <a:bevel/>
                </a:ln>
                <a:solidFill>
                  <a:srgbClr val="000000"/>
                </a:solidFill>
                <a:latin typeface="Times New Roman"/>
                <a:cs typeface="Times New Roman" pitchFamily="18" charset="0"/>
              </a:rPr>
              <a:t> </a:t>
            </a:r>
            <a:endParaRPr lang="en-US" sz="2800" dirty="0">
              <a:latin typeface="Times New Roman" pitchFamily="18" charset="0"/>
              <a:cs typeface="Times New Roman" pitchFamily="18" charset="0"/>
            </a:endParaRPr>
          </a:p>
        </p:txBody>
      </p:sp>
      <p:sp>
        <p:nvSpPr>
          <p:cNvPr id="10" name="TextBox 9"/>
          <p:cNvSpPr txBox="1"/>
          <p:nvPr/>
        </p:nvSpPr>
        <p:spPr>
          <a:xfrm>
            <a:off x="5868144" y="4777988"/>
            <a:ext cx="1296144" cy="523220"/>
          </a:xfrm>
          <a:prstGeom prst="rect">
            <a:avLst/>
          </a:prstGeom>
          <a:noFill/>
        </p:spPr>
        <p:txBody>
          <a:bodyPr wrap="square">
            <a:spAutoFit/>
          </a:bodyPr>
          <a:lstStyle/>
          <a:p>
            <a:pPr>
              <a:defRPr/>
            </a:pPr>
            <a:r>
              <a:rPr lang="en-US" sz="2800" dirty="0" smtClean="0">
                <a:ln w="9525" cap="rnd" cmpd="sng" algn="ctr">
                  <a:solidFill>
                    <a:srgbClr val="000000"/>
                  </a:solidFill>
                  <a:prstDash val="solid"/>
                  <a:bevel/>
                </a:ln>
                <a:solidFill>
                  <a:srgbClr val="000000"/>
                </a:solidFill>
                <a:latin typeface="Times New Roman"/>
                <a:cs typeface="Times New Roman" pitchFamily="18" charset="0"/>
              </a:rPr>
              <a:t>Macro</a:t>
            </a:r>
            <a:endParaRPr lang="en-US" sz="2800" dirty="0">
              <a:latin typeface="Times New Roman" pitchFamily="18" charset="0"/>
              <a:cs typeface="Times New Roman" pitchFamily="18" charset="0"/>
            </a:endParaRPr>
          </a:p>
        </p:txBody>
      </p:sp>
      <p:cxnSp>
        <p:nvCxnSpPr>
          <p:cNvPr id="4105" name="Straight Arrow Connector 7"/>
          <p:cNvCxnSpPr>
            <a:cxnSpLocks noChangeShapeType="1"/>
          </p:cNvCxnSpPr>
          <p:nvPr/>
        </p:nvCxnSpPr>
        <p:spPr bwMode="auto">
          <a:xfrm flipV="1">
            <a:off x="1908175" y="3356992"/>
            <a:ext cx="323565" cy="989584"/>
          </a:xfrm>
          <a:prstGeom prst="straightConnector1">
            <a:avLst/>
          </a:prstGeom>
          <a:noFill/>
          <a:ln w="9525" algn="ctr">
            <a:solidFill>
              <a:schemeClr val="tx1"/>
            </a:solidFill>
            <a:round/>
            <a:headEnd/>
            <a:tailEnd type="arrow" w="med" len="med"/>
          </a:ln>
        </p:spPr>
      </p:cxnSp>
      <p:cxnSp>
        <p:nvCxnSpPr>
          <p:cNvPr id="4106" name="Straight Arrow Connector 11"/>
          <p:cNvCxnSpPr>
            <a:cxnSpLocks noChangeShapeType="1"/>
          </p:cNvCxnSpPr>
          <p:nvPr/>
        </p:nvCxnSpPr>
        <p:spPr bwMode="auto">
          <a:xfrm flipH="1" flipV="1">
            <a:off x="3851920" y="3717082"/>
            <a:ext cx="144463" cy="1008062"/>
          </a:xfrm>
          <a:prstGeom prst="straightConnector1">
            <a:avLst/>
          </a:prstGeom>
          <a:noFill/>
          <a:ln w="9525" algn="ctr">
            <a:solidFill>
              <a:schemeClr val="tx1"/>
            </a:solidFill>
            <a:round/>
            <a:headEnd/>
            <a:tailEnd type="arrow" w="med" len="med"/>
          </a:ln>
        </p:spPr>
      </p:cxnSp>
      <p:cxnSp>
        <p:nvCxnSpPr>
          <p:cNvPr id="4107" name="Straight Arrow Connector 15"/>
          <p:cNvCxnSpPr>
            <a:cxnSpLocks noChangeShapeType="1"/>
          </p:cNvCxnSpPr>
          <p:nvPr/>
        </p:nvCxnSpPr>
        <p:spPr bwMode="auto">
          <a:xfrm flipH="1" flipV="1">
            <a:off x="6228184" y="4221906"/>
            <a:ext cx="71438" cy="503238"/>
          </a:xfrm>
          <a:prstGeom prst="straightConnector1">
            <a:avLst/>
          </a:prstGeom>
          <a:noFill/>
          <a:ln w="9525" algn="ctr">
            <a:solidFill>
              <a:schemeClr val="tx1"/>
            </a:solidFill>
            <a:round/>
            <a:headEnd/>
            <a:tailEnd type="arrow" w="med" len="med"/>
          </a:ln>
        </p:spPr>
      </p:cxnSp>
    </p:spTree>
  </p:cSld>
  <p:clrMapOvr>
    <a:masterClrMapping/>
  </p:clrMapOvr>
  <mc:AlternateContent xmlns:mc="http://schemas.openxmlformats.org/markup-compatibility/2006" xmlns:p14="http://schemas.microsoft.com/office/powerpoint/2010/main">
    <mc:Choice Requires="p14">
      <p:transition spd="slow" p14:dur="2000" advTm="50829"/>
    </mc:Choice>
    <mc:Fallback xmlns="">
      <p:transition spd="slow" advTm="50829"/>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31168"/>
          </a:xfrm>
        </p:spPr>
        <p:txBody>
          <a:bodyPr/>
          <a:lstStyle/>
          <a:p>
            <a:r>
              <a:rPr lang="en-US" b="0" dirty="0" smtClean="0"/>
              <a:t>Analysis: communicative activity types </a:t>
            </a:r>
            <a:r>
              <a:rPr lang="en-US" sz="2800" b="0" dirty="0" smtClean="0"/>
              <a:t>(Cont.)</a:t>
            </a:r>
            <a:endParaRPr lang="en-US" b="0" dirty="0"/>
          </a:p>
        </p:txBody>
      </p:sp>
      <p:sp>
        <p:nvSpPr>
          <p:cNvPr id="3" name="Content Placeholder 2"/>
          <p:cNvSpPr>
            <a:spLocks noGrp="1"/>
          </p:cNvSpPr>
          <p:nvPr>
            <p:ph idx="1"/>
          </p:nvPr>
        </p:nvSpPr>
        <p:spPr>
          <a:xfrm>
            <a:off x="251520" y="1484784"/>
            <a:ext cx="8640960" cy="4611216"/>
          </a:xfrm>
        </p:spPr>
        <p:txBody>
          <a:bodyPr/>
          <a:lstStyle/>
          <a:p>
            <a:pPr marL="0" indent="0">
              <a:buNone/>
            </a:pPr>
            <a:r>
              <a:rPr lang="en-US" dirty="0" smtClean="0"/>
              <a:t>Excerpt 1</a:t>
            </a:r>
          </a:p>
          <a:p>
            <a:pPr marL="0" indent="0">
              <a:buNone/>
            </a:pPr>
            <a:r>
              <a:rPr lang="en-US" sz="2100" dirty="0" smtClean="0"/>
              <a:t>“ok </a:t>
            </a:r>
            <a:r>
              <a:rPr lang="en-US" sz="2100" dirty="0"/>
              <a:t>I'm K1. I want to share a little bit about </a:t>
            </a:r>
            <a:r>
              <a:rPr lang="en-US" sz="2100" dirty="0" err="1"/>
              <a:t>er</a:t>
            </a:r>
            <a:r>
              <a:rPr lang="en-US" sz="2100" dirty="0"/>
              <a:t> (.7) scenario 1 (.) a </a:t>
            </a:r>
            <a:r>
              <a:rPr lang="en-US" sz="2100" dirty="0" smtClean="0"/>
              <a:t>and b</a:t>
            </a:r>
            <a:r>
              <a:rPr lang="en-US" sz="2100" dirty="0"/>
              <a:t>. (.8) </a:t>
            </a:r>
            <a:r>
              <a:rPr lang="en-US" sz="2100" dirty="0">
                <a:solidFill>
                  <a:srgbClr val="0070C0"/>
                </a:solidFill>
              </a:rPr>
              <a:t>1a like previous </a:t>
            </a:r>
            <a:r>
              <a:rPr lang="en-US" sz="2100" dirty="0" err="1">
                <a:solidFill>
                  <a:srgbClr val="0070C0"/>
                </a:solidFill>
              </a:rPr>
              <a:t>er</a:t>
            </a:r>
            <a:r>
              <a:rPr lang="en-US" sz="2100" dirty="0">
                <a:solidFill>
                  <a:srgbClr val="0070C0"/>
                </a:solidFill>
              </a:rPr>
              <a:t> </a:t>
            </a:r>
            <a:r>
              <a:rPr lang="en-US" sz="2100" dirty="0" err="1">
                <a:solidFill>
                  <a:srgbClr val="0070C0"/>
                </a:solidFill>
              </a:rPr>
              <a:t>er</a:t>
            </a:r>
            <a:r>
              <a:rPr lang="en-US" sz="2100" dirty="0">
                <a:solidFill>
                  <a:srgbClr val="0070C0"/>
                </a:solidFill>
              </a:rPr>
              <a:t> K1 (.) ((addressing himself)) </a:t>
            </a:r>
            <a:r>
              <a:rPr lang="en-US" sz="2100" i="1" dirty="0">
                <a:solidFill>
                  <a:srgbClr val="0070C0"/>
                </a:solidFill>
              </a:rPr>
              <a:t>K</a:t>
            </a:r>
            <a:r>
              <a:rPr lang="en-US" sz="2100" dirty="0">
                <a:solidFill>
                  <a:srgbClr val="0070C0"/>
                </a:solidFill>
              </a:rPr>
              <a:t>2, </a:t>
            </a:r>
            <a:r>
              <a:rPr lang="en-US" sz="2100" i="1" dirty="0">
                <a:solidFill>
                  <a:srgbClr val="0070C0"/>
                </a:solidFill>
              </a:rPr>
              <a:t>K</a:t>
            </a:r>
            <a:r>
              <a:rPr lang="en-US" sz="2100" dirty="0">
                <a:solidFill>
                  <a:srgbClr val="0070C0"/>
                </a:solidFill>
              </a:rPr>
              <a:t>3 and </a:t>
            </a:r>
            <a:r>
              <a:rPr lang="en-US" sz="2100" i="1" dirty="0" smtClean="0">
                <a:solidFill>
                  <a:srgbClr val="0070C0"/>
                </a:solidFill>
              </a:rPr>
              <a:t>K</a:t>
            </a:r>
            <a:r>
              <a:rPr lang="en-US" sz="2100" dirty="0" smtClean="0">
                <a:solidFill>
                  <a:srgbClr val="0070C0"/>
                </a:solidFill>
              </a:rPr>
              <a:t>4 </a:t>
            </a:r>
            <a:r>
              <a:rPr lang="en-US" sz="2100" dirty="0">
                <a:solidFill>
                  <a:srgbClr val="0070C0"/>
                </a:solidFill>
              </a:rPr>
              <a:t>said (.) it's about </a:t>
            </a:r>
            <a:r>
              <a:rPr lang="en-US" sz="2100" dirty="0">
                <a:highlight>
                  <a:srgbClr val="FFFF00"/>
                </a:highlight>
                <a:ea typeface="Calibri"/>
              </a:rPr>
              <a:t>our</a:t>
            </a:r>
            <a:r>
              <a:rPr lang="en-US" sz="2100" dirty="0">
                <a:solidFill>
                  <a:srgbClr val="0070C0"/>
                </a:solidFill>
              </a:rPr>
              <a:t> </a:t>
            </a:r>
            <a:r>
              <a:rPr lang="en-US" sz="2100" dirty="0" smtClean="0">
                <a:solidFill>
                  <a:srgbClr val="0070C0"/>
                </a:solidFill>
              </a:rPr>
              <a:t>own </a:t>
            </a:r>
            <a:r>
              <a:rPr lang="en-US" sz="2100" dirty="0">
                <a:solidFill>
                  <a:srgbClr val="0070C0"/>
                </a:solidFill>
              </a:rPr>
              <a:t>observation (.) ((clearing his throat)) </a:t>
            </a:r>
            <a:r>
              <a:rPr lang="en-US" sz="2100" dirty="0">
                <a:highlight>
                  <a:srgbClr val="FFFF00"/>
                </a:highlight>
                <a:ea typeface="Calibri"/>
              </a:rPr>
              <a:t>our</a:t>
            </a:r>
            <a:r>
              <a:rPr lang="en-US" sz="2100" dirty="0">
                <a:solidFill>
                  <a:srgbClr val="0070C0"/>
                </a:solidFill>
              </a:rPr>
              <a:t> </a:t>
            </a:r>
            <a:r>
              <a:rPr lang="en-US" sz="2100" dirty="0" smtClean="0">
                <a:solidFill>
                  <a:srgbClr val="0070C0"/>
                </a:solidFill>
              </a:rPr>
              <a:t>own </a:t>
            </a:r>
            <a:r>
              <a:rPr lang="en-US" sz="2100" dirty="0">
                <a:solidFill>
                  <a:srgbClr val="0070C0"/>
                </a:solidFill>
              </a:rPr>
              <a:t>(.) I mean reflection in the classroom </a:t>
            </a:r>
            <a:r>
              <a:rPr lang="en-US" sz="2100" dirty="0">
                <a:highlight>
                  <a:srgbClr val="FFFF00"/>
                </a:highlight>
                <a:ea typeface="Calibri"/>
              </a:rPr>
              <a:t>we</a:t>
            </a:r>
            <a:r>
              <a:rPr lang="en-US" sz="2100" dirty="0">
                <a:solidFill>
                  <a:srgbClr val="0070C0"/>
                </a:solidFill>
              </a:rPr>
              <a:t> reflect what (1.1) what</a:t>
            </a:r>
            <a:r>
              <a:rPr lang="en-US" sz="2100" dirty="0">
                <a:highlight>
                  <a:srgbClr val="FFFF00"/>
                </a:highlight>
                <a:ea typeface="Calibri"/>
              </a:rPr>
              <a:t> we </a:t>
            </a:r>
            <a:r>
              <a:rPr lang="en-US" sz="2100" dirty="0">
                <a:solidFill>
                  <a:srgbClr val="0070C0"/>
                </a:solidFill>
              </a:rPr>
              <a:t>should improve (.) and then </a:t>
            </a:r>
            <a:r>
              <a:rPr lang="en-US" sz="2100" dirty="0">
                <a:highlight>
                  <a:srgbClr val="FFFF00"/>
                </a:highlight>
                <a:ea typeface="Calibri"/>
              </a:rPr>
              <a:t>we</a:t>
            </a:r>
            <a:r>
              <a:rPr lang="en-US" sz="2100" dirty="0">
                <a:solidFill>
                  <a:srgbClr val="0070C0"/>
                </a:solidFill>
              </a:rPr>
              <a:t> do </a:t>
            </a:r>
            <a:r>
              <a:rPr lang="en-US" sz="2100" dirty="0">
                <a:highlight>
                  <a:srgbClr val="FFFF00"/>
                </a:highlight>
                <a:ea typeface="Calibri"/>
              </a:rPr>
              <a:t>our</a:t>
            </a:r>
            <a:r>
              <a:rPr lang="en-US" sz="2100" dirty="0">
                <a:solidFill>
                  <a:srgbClr val="0070C0"/>
                </a:solidFill>
              </a:rPr>
              <a:t> own </a:t>
            </a:r>
            <a:r>
              <a:rPr lang="en-US" sz="2100" dirty="0" err="1">
                <a:solidFill>
                  <a:srgbClr val="0070C0"/>
                </a:solidFill>
              </a:rPr>
              <a:t>er</a:t>
            </a:r>
            <a:r>
              <a:rPr lang="en-US" sz="2100" dirty="0">
                <a:solidFill>
                  <a:srgbClr val="0070C0"/>
                </a:solidFill>
              </a:rPr>
              <a:t> i mean (1) i mean </a:t>
            </a:r>
            <a:r>
              <a:rPr lang="en-US" sz="2100" dirty="0" smtClean="0">
                <a:solidFill>
                  <a:srgbClr val="0070C0"/>
                </a:solidFill>
              </a:rPr>
              <a:t>decision [(.)] </a:t>
            </a:r>
            <a:r>
              <a:rPr lang="en-US" sz="2100" dirty="0" smtClean="0"/>
              <a:t>and </a:t>
            </a:r>
            <a:r>
              <a:rPr lang="en-US" sz="2100" dirty="0"/>
              <a:t>then for "b" </a:t>
            </a:r>
            <a:r>
              <a:rPr lang="en-US" sz="2100" dirty="0">
                <a:highlight>
                  <a:srgbClr val="FFFF00"/>
                </a:highlight>
                <a:ea typeface="Calibri"/>
              </a:rPr>
              <a:t>we</a:t>
            </a:r>
            <a:r>
              <a:rPr lang="en-US" sz="2100" dirty="0"/>
              <a:t> (.) </a:t>
            </a:r>
            <a:r>
              <a:rPr lang="en-US" sz="2100" dirty="0">
                <a:highlight>
                  <a:srgbClr val="FFFF00"/>
                </a:highlight>
                <a:ea typeface="Calibri"/>
              </a:rPr>
              <a:t>we</a:t>
            </a:r>
            <a:r>
              <a:rPr lang="en-US" sz="2100" dirty="0"/>
              <a:t> have to discuss with (.) </a:t>
            </a:r>
            <a:r>
              <a:rPr lang="en-US" sz="2100" dirty="0" err="1" smtClean="0"/>
              <a:t>er</a:t>
            </a:r>
            <a:r>
              <a:rPr lang="en-US" sz="2100" dirty="0" smtClean="0"/>
              <a:t> (</a:t>
            </a:r>
            <a:r>
              <a:rPr lang="en-US" sz="2100" dirty="0" err="1" smtClean="0"/>
              <a:t>M:hmhm</a:t>
            </a:r>
            <a:r>
              <a:rPr lang="en-US" sz="2100" dirty="0" smtClean="0"/>
              <a:t>) other </a:t>
            </a:r>
            <a:r>
              <a:rPr lang="en-US" sz="2100" dirty="0"/>
              <a:t>colleagues so </a:t>
            </a:r>
            <a:r>
              <a:rPr lang="en-US" sz="2100" dirty="0">
                <a:highlight>
                  <a:srgbClr val="FFFF00"/>
                </a:highlight>
                <a:ea typeface="Calibri"/>
              </a:rPr>
              <a:t>we</a:t>
            </a:r>
            <a:r>
              <a:rPr lang="en-US" sz="2100" dirty="0"/>
              <a:t> have more samples </a:t>
            </a:r>
            <a:r>
              <a:rPr lang="en-US" sz="2390" dirty="0">
                <a:highlight>
                  <a:srgbClr val="FFFF00"/>
                </a:highlight>
                <a:ea typeface="Calibri"/>
              </a:rPr>
              <a:t>we</a:t>
            </a:r>
            <a:r>
              <a:rPr lang="en-US" sz="2100" dirty="0"/>
              <a:t> have more (.) i </a:t>
            </a:r>
            <a:r>
              <a:rPr lang="en-US" sz="2100" dirty="0" smtClean="0"/>
              <a:t>mean broader </a:t>
            </a:r>
            <a:r>
              <a:rPr lang="en-US" sz="2100" dirty="0"/>
              <a:t>solutions (.) for not only for a class maybe for (.) the </a:t>
            </a:r>
            <a:r>
              <a:rPr lang="en-US" sz="2100" dirty="0" smtClean="0"/>
              <a:t>whole school </a:t>
            </a:r>
            <a:r>
              <a:rPr lang="en-US" sz="2100" dirty="0"/>
              <a:t>(.) and that's why </a:t>
            </a:r>
            <a:r>
              <a:rPr lang="en-US" sz="2100" dirty="0">
                <a:highlight>
                  <a:srgbClr val="FFFF00"/>
                </a:highlight>
                <a:ea typeface="Calibri"/>
              </a:rPr>
              <a:t>she</a:t>
            </a:r>
            <a:r>
              <a:rPr lang="en-US" sz="2100" dirty="0"/>
              <a:t> can come up with </a:t>
            </a:r>
            <a:r>
              <a:rPr lang="en-US" sz="2100" dirty="0" err="1"/>
              <a:t>er</a:t>
            </a:r>
            <a:r>
              <a:rPr lang="en-US" sz="2100" dirty="0"/>
              <a:t> (.) a paper to </a:t>
            </a:r>
            <a:r>
              <a:rPr lang="en-US" sz="2100" dirty="0" smtClean="0"/>
              <a:t>the ELT </a:t>
            </a:r>
            <a:r>
              <a:rPr lang="en-US" sz="2100" dirty="0"/>
              <a:t>journal (.) and then</a:t>
            </a:r>
            <a:r>
              <a:rPr lang="en-US" sz="2100" dirty="0">
                <a:highlight>
                  <a:srgbClr val="FFFF00"/>
                </a:highlight>
                <a:ea typeface="Calibri"/>
              </a:rPr>
              <a:t> they </a:t>
            </a:r>
            <a:r>
              <a:rPr lang="en-US" sz="2100" dirty="0"/>
              <a:t>will discuss more I think maybe the </a:t>
            </a:r>
            <a:r>
              <a:rPr lang="en-US" sz="2100" dirty="0" smtClean="0"/>
              <a:t>(.) the </a:t>
            </a:r>
            <a:r>
              <a:rPr lang="en-US" sz="2100" dirty="0"/>
              <a:t>ELT journal </a:t>
            </a:r>
            <a:r>
              <a:rPr lang="en-US" sz="2100" dirty="0" err="1"/>
              <a:t>er</a:t>
            </a:r>
            <a:r>
              <a:rPr lang="en-US" sz="2100" dirty="0"/>
              <a:t> manager or </a:t>
            </a:r>
            <a:r>
              <a:rPr lang="en-US" sz="2100" dirty="0">
                <a:highlight>
                  <a:srgbClr val="FFFF00"/>
                </a:highlight>
                <a:ea typeface="Calibri"/>
              </a:rPr>
              <a:t>he</a:t>
            </a:r>
            <a:r>
              <a:rPr lang="en-US" sz="2100" dirty="0"/>
              <a:t> can check (.) and then follow </a:t>
            </a:r>
            <a:r>
              <a:rPr lang="en-US" sz="2100" dirty="0" smtClean="0"/>
              <a:t>up later </a:t>
            </a:r>
            <a:r>
              <a:rPr lang="en-US" sz="2100" dirty="0"/>
              <a:t>[(.)] so it becomes a fully research full research </a:t>
            </a:r>
            <a:r>
              <a:rPr lang="en-US" sz="2100" dirty="0" smtClean="0"/>
              <a:t>(.)” </a:t>
            </a:r>
            <a:r>
              <a:rPr lang="en-US" sz="2100" i="1" dirty="0" smtClean="0"/>
              <a:t>(K1, 1a -1b, Lines 90-102)</a:t>
            </a:r>
            <a:endParaRPr lang="en-US" sz="2100" dirty="0"/>
          </a:p>
        </p:txBody>
      </p:sp>
    </p:spTree>
    <p:extLst>
      <p:ext uri="{BB962C8B-B14F-4D97-AF65-F5344CB8AC3E}">
        <p14:creationId xmlns:p14="http://schemas.microsoft.com/office/powerpoint/2010/main" val="19256793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31168"/>
          </a:xfrm>
        </p:spPr>
        <p:txBody>
          <a:bodyPr/>
          <a:lstStyle/>
          <a:p>
            <a:r>
              <a:rPr lang="en-US" b="0" dirty="0" smtClean="0"/>
              <a:t>Analysis: communicative activity types </a:t>
            </a:r>
            <a:r>
              <a:rPr lang="en-US" sz="2800" b="0" dirty="0" smtClean="0"/>
              <a:t>(Cont.)</a:t>
            </a:r>
            <a:endParaRPr lang="en-US" b="0" dirty="0"/>
          </a:p>
        </p:txBody>
      </p:sp>
      <p:sp>
        <p:nvSpPr>
          <p:cNvPr id="3" name="Content Placeholder 2"/>
          <p:cNvSpPr>
            <a:spLocks noGrp="1"/>
          </p:cNvSpPr>
          <p:nvPr>
            <p:ph idx="1"/>
          </p:nvPr>
        </p:nvSpPr>
        <p:spPr>
          <a:xfrm>
            <a:off x="251520" y="1556792"/>
            <a:ext cx="8640960" cy="4539208"/>
          </a:xfrm>
        </p:spPr>
        <p:txBody>
          <a:bodyPr/>
          <a:lstStyle/>
          <a:p>
            <a:pPr marL="0" indent="0">
              <a:buNone/>
            </a:pPr>
            <a:r>
              <a:rPr lang="en-US" dirty="0" smtClean="0"/>
              <a:t>Excerpt </a:t>
            </a:r>
            <a:r>
              <a:rPr lang="en-US" dirty="0" smtClean="0"/>
              <a:t>2-</a:t>
            </a:r>
            <a:r>
              <a:rPr lang="en-US" sz="2400" dirty="0" smtClean="0"/>
              <a:t>Participants brought in their experiences</a:t>
            </a:r>
            <a:endParaRPr lang="en-US" dirty="0" smtClean="0"/>
          </a:p>
          <a:p>
            <a:pPr marL="0" indent="0" algn="just">
              <a:buNone/>
            </a:pPr>
            <a:r>
              <a:rPr lang="en-US" sz="2000" dirty="0" smtClean="0"/>
              <a:t>“I’m </a:t>
            </a:r>
            <a:r>
              <a:rPr lang="en-US" sz="2000" dirty="0"/>
              <a:t>K1 (.) I want to share about </a:t>
            </a:r>
            <a:r>
              <a:rPr lang="en-US" sz="2000" dirty="0" err="1"/>
              <a:t>er</a:t>
            </a:r>
            <a:r>
              <a:rPr lang="en-US" sz="2000" dirty="0"/>
              <a:t> scenario (.) 3a and b (.9</a:t>
            </a:r>
            <a:r>
              <a:rPr lang="en-US" sz="2000" dirty="0" smtClean="0"/>
              <a:t>) </a:t>
            </a:r>
            <a:r>
              <a:rPr lang="en-US" sz="2000" dirty="0" err="1" smtClean="0"/>
              <a:t>er</a:t>
            </a:r>
            <a:r>
              <a:rPr lang="en-US" sz="2000" dirty="0"/>
              <a:t> </a:t>
            </a:r>
            <a:r>
              <a:rPr lang="en-US" sz="2000" dirty="0" smtClean="0">
                <a:highlight>
                  <a:srgbClr val="FFFF00"/>
                </a:highlight>
                <a:ea typeface="Calibri"/>
              </a:rPr>
              <a:t>from </a:t>
            </a:r>
            <a:r>
              <a:rPr lang="en-US" sz="2000" dirty="0">
                <a:highlight>
                  <a:srgbClr val="FFFF00"/>
                </a:highlight>
                <a:ea typeface="Calibri"/>
              </a:rPr>
              <a:t>my experience</a:t>
            </a:r>
            <a:r>
              <a:rPr lang="en-US" sz="2000" dirty="0">
                <a:solidFill>
                  <a:srgbClr val="FF0000"/>
                </a:solidFill>
              </a:rPr>
              <a:t> </a:t>
            </a:r>
            <a:r>
              <a:rPr lang="en-US" sz="2000" dirty="0"/>
              <a:t>(.) 3a is also research (.8) we call this </a:t>
            </a:r>
            <a:r>
              <a:rPr lang="en-US" sz="2000" dirty="0" err="1"/>
              <a:t>er</a:t>
            </a:r>
            <a:r>
              <a:rPr lang="en-US" sz="2000" dirty="0"/>
              <a:t> library research</a:t>
            </a:r>
            <a:r>
              <a:rPr lang="en-US" sz="2000" dirty="0" smtClean="0"/>
              <a:t> </a:t>
            </a:r>
            <a:r>
              <a:rPr lang="en-US" sz="2000" dirty="0"/>
              <a:t>because we do most of the work (.) I mean reading a lot in the (.) documents in the library only they don’t need to go to </a:t>
            </a:r>
            <a:r>
              <a:rPr lang="en-US" sz="2000" dirty="0" smtClean="0"/>
              <a:t>the </a:t>
            </a:r>
            <a:r>
              <a:rPr lang="en-US" sz="2000" dirty="0"/>
              <a:t>field (.) they do in the library (.) and they can come up with their own findings or yes summary yes (.7) I think that that the main focus we have the finding (.8) from the library (.) he read many books and then he come up (.) with his own assumption (.) or own finding that’s (.) about the research (.7) but in the library only (1) he did not have interview observation and so on (1) like previous (.) like (.) 1a 1b we have we have we observation in a classroom (.) in Cambodian context I think even observation we also call research but I think sometimes it’s not really a research and for 3b I support it’s real it’s a </a:t>
            </a:r>
            <a:r>
              <a:rPr lang="en-US" sz="2000" dirty="0" smtClean="0"/>
              <a:t>real </a:t>
            </a:r>
            <a:r>
              <a:rPr lang="en-US" sz="2000" dirty="0"/>
              <a:t>research (.8) 3b (.) </a:t>
            </a:r>
            <a:r>
              <a:rPr lang="en-US" sz="2000" dirty="0" smtClean="0"/>
              <a:t>thank </a:t>
            </a:r>
            <a:r>
              <a:rPr lang="en-US" sz="2000" dirty="0"/>
              <a:t>you </a:t>
            </a:r>
            <a:r>
              <a:rPr lang="en-US" sz="2000" dirty="0" smtClean="0"/>
              <a:t>” </a:t>
            </a:r>
            <a:r>
              <a:rPr lang="en-US" sz="2000" i="1" dirty="0" smtClean="0"/>
              <a:t>(K1, 3a, 3b, Lines 228-244)</a:t>
            </a:r>
            <a:endParaRPr lang="en-US" sz="2000" dirty="0"/>
          </a:p>
          <a:p>
            <a:pPr marL="0" indent="0">
              <a:buNone/>
            </a:pPr>
            <a:endParaRPr lang="en-US" dirty="0"/>
          </a:p>
        </p:txBody>
      </p:sp>
    </p:spTree>
    <p:extLst>
      <p:ext uri="{BB962C8B-B14F-4D97-AF65-F5344CB8AC3E}">
        <p14:creationId xmlns:p14="http://schemas.microsoft.com/office/powerpoint/2010/main" val="23922100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31168"/>
          </a:xfrm>
        </p:spPr>
        <p:txBody>
          <a:bodyPr/>
          <a:lstStyle/>
          <a:p>
            <a:r>
              <a:rPr lang="en-US" b="0" dirty="0" smtClean="0"/>
              <a:t>Analysis: communicative activity types </a:t>
            </a:r>
            <a:r>
              <a:rPr lang="en-US" sz="2800" b="0" dirty="0" smtClean="0"/>
              <a:t>(Cont.)</a:t>
            </a:r>
            <a:endParaRPr lang="en-US" b="0" dirty="0"/>
          </a:p>
        </p:txBody>
      </p:sp>
      <p:sp>
        <p:nvSpPr>
          <p:cNvPr id="3" name="Content Placeholder 2"/>
          <p:cNvSpPr>
            <a:spLocks noGrp="1"/>
          </p:cNvSpPr>
          <p:nvPr>
            <p:ph idx="1"/>
          </p:nvPr>
        </p:nvSpPr>
        <p:spPr>
          <a:xfrm>
            <a:off x="323528" y="1628800"/>
            <a:ext cx="8496944" cy="4467200"/>
          </a:xfrm>
        </p:spPr>
        <p:txBody>
          <a:bodyPr/>
          <a:lstStyle/>
          <a:p>
            <a:pPr marL="0" indent="0">
              <a:buNone/>
            </a:pPr>
            <a:r>
              <a:rPr lang="en-US" dirty="0" smtClean="0"/>
              <a:t>Excerpt </a:t>
            </a:r>
            <a:r>
              <a:rPr lang="en-US" dirty="0" smtClean="0"/>
              <a:t>3 – </a:t>
            </a:r>
            <a:r>
              <a:rPr lang="en-US" sz="2400" dirty="0" smtClean="0"/>
              <a:t>Participants brought in their preferences</a:t>
            </a:r>
            <a:endParaRPr lang="en-US" dirty="0" smtClean="0"/>
          </a:p>
          <a:p>
            <a:pPr marL="0" indent="0">
              <a:buNone/>
            </a:pPr>
            <a:r>
              <a:rPr lang="en-US" sz="2400" dirty="0" smtClean="0"/>
              <a:t>“I </a:t>
            </a:r>
            <a:r>
              <a:rPr lang="en-US" sz="2400" dirty="0" err="1"/>
              <a:t>I</a:t>
            </a:r>
            <a:r>
              <a:rPr lang="en-US" sz="2400" dirty="0"/>
              <a:t> may ((giggling and laughing)) </a:t>
            </a:r>
            <a:r>
              <a:rPr lang="en-US" sz="2400" dirty="0" err="1"/>
              <a:t>er</a:t>
            </a:r>
            <a:r>
              <a:rPr lang="en-US" sz="2400" dirty="0"/>
              <a:t> K2. I think so. I think (.) yes scene (.) scenario </a:t>
            </a:r>
            <a:r>
              <a:rPr lang="en-US" sz="2400" dirty="0" err="1"/>
              <a:t>er</a:t>
            </a:r>
            <a:r>
              <a:rPr lang="en-US" sz="2400" dirty="0"/>
              <a:t> 2a (.) and 2b are similar to </a:t>
            </a:r>
            <a:r>
              <a:rPr lang="en-US" sz="2400" dirty="0" err="1"/>
              <a:t>er</a:t>
            </a:r>
            <a:r>
              <a:rPr lang="en-US" sz="2400" dirty="0"/>
              <a:t> (.7) </a:t>
            </a:r>
            <a:r>
              <a:rPr lang="en-US" sz="2400" dirty="0" err="1"/>
              <a:t>er</a:t>
            </a:r>
            <a:r>
              <a:rPr lang="en-US" sz="2400" dirty="0"/>
              <a:t> scenario 1a and 1b (.8) yes </a:t>
            </a:r>
            <a:r>
              <a:rPr lang="en-US" sz="2400" dirty="0" err="1"/>
              <a:t>er</a:t>
            </a:r>
            <a:r>
              <a:rPr lang="en-US" sz="2400" dirty="0"/>
              <a:t> (.8) </a:t>
            </a:r>
            <a:r>
              <a:rPr lang="en-US" sz="2400" dirty="0" err="1"/>
              <a:t>er</a:t>
            </a:r>
            <a:r>
              <a:rPr lang="en-US" sz="2400" dirty="0"/>
              <a:t> scenario 2b is more [(1.3)] a research </a:t>
            </a:r>
            <a:r>
              <a:rPr lang="en-US" sz="2400" dirty="0" smtClean="0"/>
              <a:t>[(.)] Yes</a:t>
            </a:r>
            <a:r>
              <a:rPr lang="en-US" sz="2400" dirty="0"/>
              <a:t>, more but </a:t>
            </a:r>
            <a:r>
              <a:rPr lang="en-US" sz="2400" dirty="0" err="1"/>
              <a:t>but</a:t>
            </a:r>
            <a:r>
              <a:rPr lang="en-US" sz="2400" dirty="0"/>
              <a:t> I'm not saying that </a:t>
            </a:r>
            <a:r>
              <a:rPr lang="en-US" sz="2400" dirty="0" err="1"/>
              <a:t>er</a:t>
            </a:r>
            <a:r>
              <a:rPr lang="en-US" sz="2400" dirty="0"/>
              <a:t> (.) 2a is not a research it’s [also a research too] </a:t>
            </a:r>
            <a:r>
              <a:rPr lang="en-US" sz="2400" dirty="0" err="1"/>
              <a:t>er</a:t>
            </a:r>
            <a:r>
              <a:rPr lang="en-US" sz="2400" dirty="0"/>
              <a:t> (</a:t>
            </a:r>
            <a:r>
              <a:rPr lang="en-US" sz="2400" dirty="0" smtClean="0"/>
              <a:t>2.1)</a:t>
            </a:r>
            <a:r>
              <a:rPr lang="en-US" sz="2400" dirty="0"/>
              <a:t> </a:t>
            </a:r>
            <a:r>
              <a:rPr lang="en-US" sz="2400" dirty="0" smtClean="0"/>
              <a:t>and </a:t>
            </a:r>
            <a:r>
              <a:rPr lang="en-US" sz="2400" dirty="0">
                <a:highlight>
                  <a:srgbClr val="FFFF00"/>
                </a:highlight>
                <a:ea typeface="Calibri"/>
              </a:rPr>
              <a:t>I like 2b because </a:t>
            </a:r>
            <a:r>
              <a:rPr lang="en-US" sz="2400" dirty="0" err="1">
                <a:highlight>
                  <a:srgbClr val="FFFF00"/>
                </a:highlight>
                <a:ea typeface="Calibri"/>
              </a:rPr>
              <a:t>er</a:t>
            </a:r>
            <a:r>
              <a:rPr lang="en-US" sz="2400" dirty="0">
                <a:highlight>
                  <a:srgbClr val="FFFF00"/>
                </a:highlight>
                <a:ea typeface="Calibri"/>
              </a:rPr>
              <a:t> I look at the experiment you know his experiment is to compare (.8) </a:t>
            </a:r>
            <a:r>
              <a:rPr lang="en-US" sz="2400" dirty="0" err="1">
                <a:highlight>
                  <a:srgbClr val="FFFF00"/>
                </a:highlight>
                <a:ea typeface="Calibri"/>
              </a:rPr>
              <a:t>er</a:t>
            </a:r>
            <a:r>
              <a:rPr lang="en-US" sz="2400" dirty="0">
                <a:highlight>
                  <a:srgbClr val="FFFF00"/>
                </a:highlight>
                <a:ea typeface="Calibri"/>
              </a:rPr>
              <a:t> (.) the </a:t>
            </a:r>
            <a:r>
              <a:rPr lang="en-US" sz="2400" dirty="0" err="1">
                <a:highlight>
                  <a:srgbClr val="FFFF00"/>
                </a:highlight>
                <a:ea typeface="Calibri"/>
              </a:rPr>
              <a:t>the</a:t>
            </a:r>
            <a:r>
              <a:rPr lang="en-US" sz="2400" dirty="0">
                <a:highlight>
                  <a:srgbClr val="FFFF00"/>
                </a:highlight>
                <a:ea typeface="Calibri"/>
              </a:rPr>
              <a:t> learners' written work produced </a:t>
            </a:r>
            <a:r>
              <a:rPr lang="en-US" sz="2400" dirty="0" err="1">
                <a:highlight>
                  <a:srgbClr val="FFFF00"/>
                </a:highlight>
                <a:ea typeface="Calibri"/>
              </a:rPr>
              <a:t>er</a:t>
            </a:r>
            <a:r>
              <a:rPr lang="en-US" sz="2400" dirty="0">
                <a:highlight>
                  <a:srgbClr val="FFFF00"/>
                </a:highlight>
                <a:ea typeface="Calibri"/>
              </a:rPr>
              <a:t> (.) before and after [(1.6)] and compare comparison [(.)] this is what I like.</a:t>
            </a:r>
            <a:r>
              <a:rPr lang="en-US" sz="2400" dirty="0" smtClean="0"/>
              <a:t>” </a:t>
            </a:r>
            <a:r>
              <a:rPr lang="en-US" sz="2400" i="1" dirty="0" smtClean="0"/>
              <a:t>(K2, 2a, 2b, Lines 136-146)</a:t>
            </a:r>
            <a:endParaRPr lang="en-US" sz="2400" dirty="0"/>
          </a:p>
          <a:p>
            <a:pPr marL="0" indent="0">
              <a:buNone/>
            </a:pPr>
            <a:endParaRPr lang="en-US" dirty="0"/>
          </a:p>
        </p:txBody>
      </p:sp>
    </p:spTree>
    <p:extLst>
      <p:ext uri="{BB962C8B-B14F-4D97-AF65-F5344CB8AC3E}">
        <p14:creationId xmlns:p14="http://schemas.microsoft.com/office/powerpoint/2010/main" val="35753693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7772400" cy="659160"/>
          </a:xfrm>
        </p:spPr>
        <p:txBody>
          <a:bodyPr/>
          <a:lstStyle/>
          <a:p>
            <a:r>
              <a:rPr lang="en-US" b="0" dirty="0" smtClean="0"/>
              <a:t>Analysis: communicative activity types </a:t>
            </a:r>
            <a:r>
              <a:rPr lang="en-US" sz="2800" b="0" dirty="0" smtClean="0"/>
              <a:t>(Cont.)</a:t>
            </a:r>
            <a:endParaRPr lang="en-US" b="0" dirty="0"/>
          </a:p>
        </p:txBody>
      </p:sp>
      <p:sp>
        <p:nvSpPr>
          <p:cNvPr id="3" name="Content Placeholder 2"/>
          <p:cNvSpPr>
            <a:spLocks noGrp="1"/>
          </p:cNvSpPr>
          <p:nvPr>
            <p:ph idx="1"/>
          </p:nvPr>
        </p:nvSpPr>
        <p:spPr>
          <a:xfrm>
            <a:off x="323528" y="1412776"/>
            <a:ext cx="8568952" cy="4176464"/>
          </a:xfrm>
        </p:spPr>
        <p:txBody>
          <a:bodyPr/>
          <a:lstStyle/>
          <a:p>
            <a:pPr marL="0" indent="0">
              <a:buNone/>
            </a:pPr>
            <a:r>
              <a:rPr lang="en-US" dirty="0" smtClean="0">
                <a:sym typeface="Wingdings 2"/>
              </a:rPr>
              <a:t>7) Activity role</a:t>
            </a:r>
          </a:p>
          <a:p>
            <a:r>
              <a:rPr lang="en-US" dirty="0" smtClean="0">
                <a:sym typeface="Wingdings 2"/>
              </a:rPr>
              <a:t>In this FGD, the participants appeared to have played a role as formal group discussants who shared their opinions about each research scenario. Ex. </a:t>
            </a:r>
          </a:p>
          <a:p>
            <a:pPr marL="0" indent="0">
              <a:buNone/>
            </a:pPr>
            <a:r>
              <a:rPr lang="en-US" sz="2000" dirty="0" smtClean="0"/>
              <a:t>       </a:t>
            </a:r>
            <a:r>
              <a:rPr lang="en-US" sz="2400" dirty="0" smtClean="0"/>
              <a:t>“ok </a:t>
            </a:r>
            <a:r>
              <a:rPr lang="en-US" sz="2400" dirty="0"/>
              <a:t>let me start first </a:t>
            </a:r>
            <a:r>
              <a:rPr lang="en-US" sz="2400" dirty="0" smtClean="0"/>
              <a:t>again </a:t>
            </a:r>
            <a:r>
              <a:rPr lang="en-US" sz="2400" dirty="0"/>
              <a:t>(.) I am 4K (.8</a:t>
            </a:r>
            <a:r>
              <a:rPr lang="en-US" sz="2400" dirty="0" smtClean="0"/>
              <a:t>)” </a:t>
            </a:r>
            <a:r>
              <a:rPr lang="en-US" sz="2400" i="1" dirty="0" smtClean="0"/>
              <a:t>(K4, !a, 1b, Line 28)</a:t>
            </a:r>
          </a:p>
          <a:p>
            <a:pPr marL="0" indent="0">
              <a:buNone/>
            </a:pPr>
            <a:r>
              <a:rPr lang="en-US" sz="2400" i="1" dirty="0" smtClean="0"/>
              <a:t>        “</a:t>
            </a:r>
            <a:r>
              <a:rPr lang="en-US" sz="2400" dirty="0" smtClean="0"/>
              <a:t>ok I'm K1. I want to share a little bit about </a:t>
            </a:r>
            <a:r>
              <a:rPr lang="en-US" sz="2400" dirty="0" err="1" smtClean="0"/>
              <a:t>er</a:t>
            </a:r>
            <a:r>
              <a:rPr lang="en-US" sz="2400" dirty="0" smtClean="0"/>
              <a:t> (.7) scenario 1 (.)   </a:t>
            </a:r>
            <a:br>
              <a:rPr lang="en-US" sz="2400" dirty="0" smtClean="0"/>
            </a:br>
            <a:r>
              <a:rPr lang="en-US" sz="2400" dirty="0" smtClean="0"/>
              <a:t>        a and </a:t>
            </a:r>
            <a:r>
              <a:rPr lang="en-US" sz="2400" i="1" dirty="0" smtClean="0"/>
              <a:t>(K1, 1,a, 1b, Line  90)</a:t>
            </a:r>
            <a:r>
              <a:rPr lang="en-US" sz="3200" dirty="0" smtClean="0"/>
              <a:t> </a:t>
            </a:r>
          </a:p>
          <a:p>
            <a:r>
              <a:rPr lang="en-US" dirty="0" smtClean="0"/>
              <a:t>They also played a role as analysts, i.e. they analysed the research scenarios. </a:t>
            </a:r>
            <a:r>
              <a:rPr lang="en-US" sz="2400" i="1" dirty="0" smtClean="0"/>
              <a:t>                                                                                                                                           </a:t>
            </a:r>
            <a:endParaRPr lang="en-US" sz="3200" dirty="0"/>
          </a:p>
        </p:txBody>
      </p:sp>
    </p:spTree>
    <p:extLst>
      <p:ext uri="{BB962C8B-B14F-4D97-AF65-F5344CB8AC3E}">
        <p14:creationId xmlns:p14="http://schemas.microsoft.com/office/powerpoint/2010/main" val="13933597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47192"/>
          </a:xfrm>
        </p:spPr>
        <p:txBody>
          <a:bodyPr/>
          <a:lstStyle/>
          <a:p>
            <a:r>
              <a:rPr lang="en-US" b="0" dirty="0" smtClean="0"/>
              <a:t>Analysis: communicative activity types </a:t>
            </a:r>
            <a:r>
              <a:rPr lang="en-US" sz="2800" b="0" dirty="0" smtClean="0"/>
              <a:t>(Cont.)</a:t>
            </a:r>
            <a:endParaRPr lang="en-US" b="0" dirty="0"/>
          </a:p>
        </p:txBody>
      </p:sp>
      <p:sp>
        <p:nvSpPr>
          <p:cNvPr id="3" name="Content Placeholder 2"/>
          <p:cNvSpPr>
            <a:spLocks noGrp="1"/>
          </p:cNvSpPr>
          <p:nvPr>
            <p:ph idx="1"/>
          </p:nvPr>
        </p:nvSpPr>
        <p:spPr>
          <a:xfrm>
            <a:off x="395536" y="1556792"/>
            <a:ext cx="8496944" cy="4539208"/>
          </a:xfrm>
        </p:spPr>
        <p:txBody>
          <a:bodyPr/>
          <a:lstStyle/>
          <a:p>
            <a:r>
              <a:rPr lang="en-US" dirty="0"/>
              <a:t>This role was later developed to a more debater-like role when the participants were defining some relevant terms such as ‘report’, ‘paper’, and esp. ‘teacher research</a:t>
            </a:r>
            <a:r>
              <a:rPr lang="en-US" dirty="0" smtClean="0"/>
              <a:t>’. (See their discussions of scenarios 5a, 5b, 6a, 6b, 7a, 7b, 8a, 8b)</a:t>
            </a:r>
          </a:p>
          <a:p>
            <a:pPr marL="0" indent="0">
              <a:buNone/>
            </a:pPr>
            <a:r>
              <a:rPr lang="en-US" sz="2000" dirty="0" smtClean="0"/>
              <a:t>“I’m </a:t>
            </a:r>
            <a:r>
              <a:rPr lang="en-US" sz="2000" dirty="0"/>
              <a:t>K4 (.7) I think if we (.) we look at the term research so (.) they </a:t>
            </a:r>
            <a:r>
              <a:rPr lang="en-US" sz="2000" dirty="0" smtClean="0"/>
              <a:t>(.)…” </a:t>
            </a:r>
            <a:r>
              <a:rPr lang="en-US" sz="2000" i="1" dirty="0" smtClean="0"/>
              <a:t>(K4, 6a, 6b, Line 411)</a:t>
            </a:r>
          </a:p>
          <a:p>
            <a:pPr marL="0" indent="0">
              <a:buNone/>
            </a:pPr>
            <a:r>
              <a:rPr lang="en-US" sz="2000" dirty="0" smtClean="0"/>
              <a:t>“just </a:t>
            </a:r>
            <a:r>
              <a:rPr lang="en-US" sz="2000" dirty="0" err="1"/>
              <a:t>wanna</a:t>
            </a:r>
            <a:r>
              <a:rPr lang="en-US" sz="2000" dirty="0"/>
              <a:t> share with </a:t>
            </a:r>
            <a:r>
              <a:rPr lang="en-US" sz="2000" dirty="0" err="1"/>
              <a:t>with</a:t>
            </a:r>
            <a:r>
              <a:rPr lang="en-US" sz="2000" dirty="0"/>
              <a:t> </a:t>
            </a:r>
            <a:r>
              <a:rPr lang="en-US" sz="2000" dirty="0" err="1"/>
              <a:t>er</a:t>
            </a:r>
            <a:r>
              <a:rPr lang="en-US" sz="2000" dirty="0"/>
              <a:t> (.) the word (.) especially I find some find confusing about the word (.) </a:t>
            </a:r>
            <a:r>
              <a:rPr lang="en-US" sz="2000" dirty="0" smtClean="0"/>
              <a:t>… </a:t>
            </a:r>
            <a:r>
              <a:rPr lang="en-US" sz="2000" dirty="0"/>
              <a:t>be  submitted to an educational journal ((K3 laughing</a:t>
            </a:r>
            <a:r>
              <a:rPr lang="en-US" sz="2000" dirty="0" smtClean="0"/>
              <a:t>))…” </a:t>
            </a:r>
            <a:r>
              <a:rPr lang="en-US" sz="2000" i="1" dirty="0" smtClean="0"/>
              <a:t>(K1, 7a, 7b, Lines 510-512)</a:t>
            </a:r>
          </a:p>
          <a:p>
            <a:pPr marL="0" indent="0">
              <a:buNone/>
            </a:pPr>
            <a:r>
              <a:rPr lang="en-US" sz="2000" dirty="0" smtClean="0"/>
              <a:t>“that’s </a:t>
            </a:r>
            <a:r>
              <a:rPr lang="en-US" sz="2000" dirty="0"/>
              <a:t>why I say 7b is not really a research ((laughing</a:t>
            </a:r>
            <a:r>
              <a:rPr lang="en-US" sz="2000" dirty="0" smtClean="0"/>
              <a:t>))” </a:t>
            </a:r>
            <a:r>
              <a:rPr lang="en-US" sz="2000" i="1" dirty="0" smtClean="0"/>
              <a:t>(K4, 7a, 7b, Line  536)</a:t>
            </a:r>
            <a:r>
              <a:rPr lang="en-US" sz="2000" dirty="0" smtClean="0"/>
              <a:t>       </a:t>
            </a:r>
            <a:endParaRPr lang="en-US" sz="2000" dirty="0"/>
          </a:p>
          <a:p>
            <a:pPr marL="0" indent="0">
              <a:buNone/>
            </a:pPr>
            <a:r>
              <a:rPr lang="en-US" sz="2400" dirty="0" smtClean="0"/>
              <a:t> </a:t>
            </a:r>
            <a:endParaRPr lang="en-US" dirty="0"/>
          </a:p>
        </p:txBody>
      </p:sp>
    </p:spTree>
    <p:extLst>
      <p:ext uri="{BB962C8B-B14F-4D97-AF65-F5344CB8AC3E}">
        <p14:creationId xmlns:p14="http://schemas.microsoft.com/office/powerpoint/2010/main" val="41041507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31168"/>
          </a:xfrm>
        </p:spPr>
        <p:txBody>
          <a:bodyPr/>
          <a:lstStyle/>
          <a:p>
            <a:r>
              <a:rPr lang="en-US" b="0" dirty="0" smtClean="0"/>
              <a:t>Analysis: communicative activity types </a:t>
            </a:r>
            <a:r>
              <a:rPr lang="en-US" sz="2800" b="0" dirty="0" smtClean="0"/>
              <a:t>(Cont.)</a:t>
            </a:r>
            <a:endParaRPr lang="en-US" b="0" dirty="0"/>
          </a:p>
        </p:txBody>
      </p:sp>
      <p:sp>
        <p:nvSpPr>
          <p:cNvPr id="3" name="Content Placeholder 2"/>
          <p:cNvSpPr>
            <a:spLocks noGrp="1"/>
          </p:cNvSpPr>
          <p:nvPr>
            <p:ph idx="1"/>
          </p:nvPr>
        </p:nvSpPr>
        <p:spPr>
          <a:xfrm>
            <a:off x="685800" y="1484784"/>
            <a:ext cx="7772400" cy="4611216"/>
          </a:xfrm>
        </p:spPr>
        <p:txBody>
          <a:bodyPr/>
          <a:lstStyle/>
          <a:p>
            <a:pPr marL="0" indent="0">
              <a:buNone/>
            </a:pPr>
            <a:r>
              <a:rPr lang="en-US" dirty="0" smtClean="0"/>
              <a:t>8) Interactional and referential analysis</a:t>
            </a:r>
          </a:p>
          <a:p>
            <a:r>
              <a:rPr lang="en-US" dirty="0" smtClean="0"/>
              <a:t>The participants did not only interact with the moderator, but also with other FGD members. </a:t>
            </a:r>
          </a:p>
          <a:p>
            <a:r>
              <a:rPr lang="en-US" dirty="0" smtClean="0"/>
              <a:t>In their discussions, they referred to each other’s discourses and to their previous discourses. </a:t>
            </a:r>
          </a:p>
          <a:p>
            <a:pPr marL="0" indent="0">
              <a:buNone/>
            </a:pPr>
            <a:r>
              <a:rPr lang="en-US" sz="2000" dirty="0" smtClean="0"/>
              <a:t>“</a:t>
            </a:r>
            <a:r>
              <a:rPr lang="en-US" sz="2000" dirty="0" err="1" smtClean="0"/>
              <a:t>er</a:t>
            </a:r>
            <a:r>
              <a:rPr lang="en-US" sz="2000" dirty="0" smtClean="0"/>
              <a:t> </a:t>
            </a:r>
            <a:r>
              <a:rPr lang="en-US" sz="2000" dirty="0"/>
              <a:t>I am K4 </a:t>
            </a:r>
            <a:r>
              <a:rPr lang="en-US" sz="2000" dirty="0" err="1"/>
              <a:t>er</a:t>
            </a:r>
            <a:r>
              <a:rPr lang="en-US" sz="2000" dirty="0"/>
              <a:t> I </a:t>
            </a:r>
            <a:r>
              <a:rPr lang="en-US" sz="2000" dirty="0" err="1">
                <a:solidFill>
                  <a:srgbClr val="FF0000"/>
                </a:solidFill>
              </a:rPr>
              <a:t>I</a:t>
            </a:r>
            <a:r>
              <a:rPr lang="en-US" sz="2000" dirty="0">
                <a:solidFill>
                  <a:srgbClr val="FF0000"/>
                </a:solidFill>
              </a:rPr>
              <a:t> agree with K2 </a:t>
            </a:r>
            <a:r>
              <a:rPr lang="en-US" sz="2000" dirty="0"/>
              <a:t>they are both researches just </a:t>
            </a:r>
            <a:r>
              <a:rPr lang="en-US" sz="2000" dirty="0" err="1"/>
              <a:t>er</a:t>
            </a:r>
            <a:r>
              <a:rPr lang="en-US" sz="2000" dirty="0"/>
              <a:t> they </a:t>
            </a:r>
            <a:r>
              <a:rPr lang="en-US" sz="2000" dirty="0" smtClean="0"/>
              <a:t>…” </a:t>
            </a:r>
            <a:r>
              <a:rPr lang="en-US" sz="2000" i="1" dirty="0" smtClean="0"/>
              <a:t>(K4, 5a, 5b, Line  373)</a:t>
            </a:r>
          </a:p>
          <a:p>
            <a:pPr marL="0" indent="0">
              <a:buNone/>
            </a:pPr>
            <a:r>
              <a:rPr lang="en-US" sz="2000" dirty="0" smtClean="0"/>
              <a:t>“(.</a:t>
            </a:r>
            <a:r>
              <a:rPr lang="en-US" sz="2000" dirty="0"/>
              <a:t>8) </a:t>
            </a:r>
            <a:r>
              <a:rPr lang="en-US" sz="2000" dirty="0" err="1"/>
              <a:t>er</a:t>
            </a:r>
            <a:r>
              <a:rPr lang="en-US" sz="2000" dirty="0"/>
              <a:t> like we have talked previously about </a:t>
            </a:r>
            <a:r>
              <a:rPr lang="en-US" sz="2000" dirty="0" err="1"/>
              <a:t>er</a:t>
            </a:r>
            <a:r>
              <a:rPr lang="en-US" sz="2000" dirty="0"/>
              <a:t> teacher research like K4 said right (.) (yes ((soft voice; unidentified speaker))) our own research for our classroom to improve our teaching materials or </a:t>
            </a:r>
            <a:r>
              <a:rPr lang="en-US" sz="2000" dirty="0" smtClean="0"/>
              <a:t>(.)” </a:t>
            </a:r>
            <a:r>
              <a:rPr lang="en-US" sz="2000" i="1" dirty="0" smtClean="0"/>
              <a:t>(K1, 8a, 8b, Lines 561-563)</a:t>
            </a:r>
            <a:r>
              <a:rPr lang="en-US" sz="2000" dirty="0" smtClean="0"/>
              <a:t> </a:t>
            </a:r>
            <a:endParaRPr lang="en-US" sz="2000" i="1" dirty="0" smtClean="0"/>
          </a:p>
          <a:p>
            <a:pPr marL="0" indent="0">
              <a:buNone/>
            </a:pPr>
            <a:endParaRPr lang="en-US" dirty="0"/>
          </a:p>
        </p:txBody>
      </p:sp>
    </p:spTree>
    <p:extLst>
      <p:ext uri="{BB962C8B-B14F-4D97-AF65-F5344CB8AC3E}">
        <p14:creationId xmlns:p14="http://schemas.microsoft.com/office/powerpoint/2010/main" val="13117342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3176"/>
          </a:xfrm>
        </p:spPr>
        <p:txBody>
          <a:bodyPr/>
          <a:lstStyle/>
          <a:p>
            <a:r>
              <a:rPr lang="en-US" b="0" dirty="0" smtClean="0"/>
              <a:t>Analysis: communicative activity types </a:t>
            </a:r>
            <a:r>
              <a:rPr lang="en-US" sz="2800" b="0" dirty="0" smtClean="0"/>
              <a:t>(Cont.)</a:t>
            </a:r>
            <a:endParaRPr lang="en-US" b="0" dirty="0"/>
          </a:p>
        </p:txBody>
      </p:sp>
      <p:sp>
        <p:nvSpPr>
          <p:cNvPr id="3" name="Content Placeholder 2"/>
          <p:cNvSpPr>
            <a:spLocks noGrp="1"/>
          </p:cNvSpPr>
          <p:nvPr>
            <p:ph idx="1"/>
          </p:nvPr>
        </p:nvSpPr>
        <p:spPr>
          <a:xfrm>
            <a:off x="395536" y="1628800"/>
            <a:ext cx="8352928" cy="4467200"/>
          </a:xfrm>
        </p:spPr>
        <p:txBody>
          <a:bodyPr/>
          <a:lstStyle/>
          <a:p>
            <a:pPr marL="0" indent="0">
              <a:buNone/>
            </a:pPr>
            <a:r>
              <a:rPr lang="en-US" dirty="0" smtClean="0"/>
              <a:t>9) Moderator’s role</a:t>
            </a:r>
          </a:p>
          <a:p>
            <a:r>
              <a:rPr lang="en-US" sz="2400" dirty="0" smtClean="0"/>
              <a:t>The moderator was also a researcher. He was also a former lecturers of the participants who graduated from IFL. </a:t>
            </a:r>
          </a:p>
          <a:p>
            <a:r>
              <a:rPr lang="en-US" sz="2400" dirty="0" smtClean="0"/>
              <a:t>In this FGD, the moderator stated the overall aim of the FGD and the aim of this (part) FGD. He provided instructions, as well as reminded the participants there were no right or wrong definitions of ‘research’. He also provided back channels and when a participant’s opinions could not justify whether or not the scenario was research, he clarified the participant’s decision. </a:t>
            </a:r>
          </a:p>
          <a:p>
            <a:r>
              <a:rPr lang="en-US" sz="2400" dirty="0" smtClean="0"/>
              <a:t>He also balanced the participants’ talking turns. </a:t>
            </a:r>
            <a:endParaRPr lang="en-US" sz="2400" dirty="0"/>
          </a:p>
        </p:txBody>
      </p:sp>
    </p:spTree>
    <p:extLst>
      <p:ext uri="{BB962C8B-B14F-4D97-AF65-F5344CB8AC3E}">
        <p14:creationId xmlns:p14="http://schemas.microsoft.com/office/powerpoint/2010/main" val="17056905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3176"/>
          </a:xfrm>
        </p:spPr>
        <p:txBody>
          <a:bodyPr/>
          <a:lstStyle/>
          <a:p>
            <a:r>
              <a:rPr lang="en-US" b="0" dirty="0" smtClean="0"/>
              <a:t>Analysis: communicative activity types </a:t>
            </a:r>
            <a:r>
              <a:rPr lang="en-US" sz="2800" b="0" dirty="0" smtClean="0"/>
              <a:t>(Cont.)</a:t>
            </a:r>
            <a:endParaRPr lang="en-US" b="0" dirty="0"/>
          </a:p>
        </p:txBody>
      </p:sp>
      <p:sp>
        <p:nvSpPr>
          <p:cNvPr id="3" name="Content Placeholder 2"/>
          <p:cNvSpPr>
            <a:spLocks noGrp="1"/>
          </p:cNvSpPr>
          <p:nvPr>
            <p:ph idx="1"/>
          </p:nvPr>
        </p:nvSpPr>
        <p:spPr>
          <a:xfrm>
            <a:off x="251520" y="1556792"/>
            <a:ext cx="8784976" cy="4395192"/>
          </a:xfrm>
        </p:spPr>
        <p:txBody>
          <a:bodyPr/>
          <a:lstStyle/>
          <a:p>
            <a:pPr marL="0" indent="0">
              <a:buNone/>
            </a:pPr>
            <a:r>
              <a:rPr lang="en-US" sz="2400" dirty="0" smtClean="0"/>
              <a:t>Summary: My analysis has so far revealed:</a:t>
            </a:r>
          </a:p>
          <a:p>
            <a:pPr marL="457200" indent="-457200">
              <a:buAutoNum type="arabicParenR"/>
            </a:pPr>
            <a:r>
              <a:rPr lang="en-US" sz="2400" dirty="0" smtClean="0"/>
              <a:t>This FGD is not a focus group interview; it’s an interactional discussion as dialogism </a:t>
            </a:r>
            <a:r>
              <a:rPr lang="en-US" sz="2400" dirty="0"/>
              <a:t>(</a:t>
            </a:r>
            <a:r>
              <a:rPr lang="en-US" sz="2400" dirty="0" err="1"/>
              <a:t>Marková</a:t>
            </a:r>
            <a:r>
              <a:rPr lang="en-US" sz="2400" dirty="0"/>
              <a:t> et al., 2007</a:t>
            </a:r>
            <a:r>
              <a:rPr lang="en-US" sz="2400" dirty="0" smtClean="0"/>
              <a:t>)</a:t>
            </a:r>
          </a:p>
          <a:p>
            <a:pPr marL="457200" indent="-457200">
              <a:buFontTx/>
              <a:buAutoNum type="arabicParenR"/>
            </a:pPr>
            <a:r>
              <a:rPr lang="en-US" sz="2400" dirty="0" smtClean="0"/>
              <a:t>The participants framed their discussions, i.e. discussion framings/positionings/participation frameworks </a:t>
            </a:r>
            <a:r>
              <a:rPr lang="en-US" sz="2400" dirty="0"/>
              <a:t>(</a:t>
            </a:r>
            <a:r>
              <a:rPr lang="en-US" sz="2400" dirty="0" err="1"/>
              <a:t>Marková</a:t>
            </a:r>
            <a:r>
              <a:rPr lang="en-US" sz="2400" dirty="0"/>
              <a:t> et al., 2007</a:t>
            </a:r>
            <a:r>
              <a:rPr lang="en-US" sz="2400" dirty="0" smtClean="0"/>
              <a:t>) in ways that they were ELT professionals, showing their responsibilities for their own teaching and students’ learning; group discussants, providing opinions and explaining about the research scenarios and reasoning their decisions; debaters, defining relevant terms and arguing for their own opinions by referring to others’ discourses and their previous discourses.  </a:t>
            </a:r>
            <a:endParaRPr lang="en-US" sz="2400" dirty="0"/>
          </a:p>
        </p:txBody>
      </p:sp>
    </p:spTree>
    <p:extLst>
      <p:ext uri="{BB962C8B-B14F-4D97-AF65-F5344CB8AC3E}">
        <p14:creationId xmlns:p14="http://schemas.microsoft.com/office/powerpoint/2010/main" val="14459675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31168"/>
          </a:xfrm>
        </p:spPr>
        <p:txBody>
          <a:bodyPr/>
          <a:lstStyle/>
          <a:p>
            <a:r>
              <a:rPr lang="en-US" b="0" dirty="0" smtClean="0"/>
              <a:t>Analysis: communicative activity types </a:t>
            </a:r>
            <a:r>
              <a:rPr lang="en-US" sz="2800" b="0" dirty="0" smtClean="0"/>
              <a:t>(Cont.)</a:t>
            </a:r>
            <a:endParaRPr lang="en-US" b="0" dirty="0"/>
          </a:p>
        </p:txBody>
      </p:sp>
      <p:sp>
        <p:nvSpPr>
          <p:cNvPr id="3" name="Content Placeholder 2"/>
          <p:cNvSpPr>
            <a:spLocks noGrp="1"/>
          </p:cNvSpPr>
          <p:nvPr>
            <p:ph idx="1"/>
          </p:nvPr>
        </p:nvSpPr>
        <p:spPr>
          <a:xfrm>
            <a:off x="323528" y="1628800"/>
            <a:ext cx="8496944" cy="4467200"/>
          </a:xfrm>
        </p:spPr>
        <p:txBody>
          <a:bodyPr/>
          <a:lstStyle/>
          <a:p>
            <a:pPr marL="0" indent="0" algn="just">
              <a:buNone/>
            </a:pPr>
            <a:r>
              <a:rPr lang="en-US" dirty="0" smtClean="0"/>
              <a:t>3) W</a:t>
            </a:r>
            <a:r>
              <a:rPr lang="en-US" dirty="0" smtClean="0"/>
              <a:t>e </a:t>
            </a:r>
            <a:r>
              <a:rPr lang="en-US" dirty="0" smtClean="0"/>
              <a:t>can see that the participants brought into the </a:t>
            </a:r>
            <a:r>
              <a:rPr lang="en-US" dirty="0" smtClean="0"/>
              <a:t/>
            </a:r>
            <a:br>
              <a:rPr lang="en-US" dirty="0" smtClean="0"/>
            </a:br>
            <a:r>
              <a:rPr lang="en-US" dirty="0" smtClean="0"/>
              <a:t>     discussion </a:t>
            </a:r>
            <a:r>
              <a:rPr lang="en-US" dirty="0" smtClean="0"/>
              <a:t>of the different research scenarios their </a:t>
            </a:r>
            <a:r>
              <a:rPr lang="en-US" dirty="0" smtClean="0"/>
              <a:t/>
            </a:r>
            <a:br>
              <a:rPr lang="en-US" dirty="0" smtClean="0"/>
            </a:br>
            <a:r>
              <a:rPr lang="en-US" dirty="0" smtClean="0"/>
              <a:t>     personal </a:t>
            </a:r>
            <a:r>
              <a:rPr lang="en-US" dirty="0" smtClean="0"/>
              <a:t>preferences, experiences, and knowledge, </a:t>
            </a:r>
            <a:r>
              <a:rPr lang="en-US" dirty="0" smtClean="0"/>
              <a:t/>
            </a:r>
            <a:br>
              <a:rPr lang="en-US" dirty="0" smtClean="0"/>
            </a:br>
            <a:r>
              <a:rPr lang="en-US" dirty="0" smtClean="0"/>
              <a:t>     which </a:t>
            </a:r>
            <a:r>
              <a:rPr lang="en-US" dirty="0" smtClean="0"/>
              <a:t>formed their </a:t>
            </a:r>
            <a:r>
              <a:rPr lang="en-US" dirty="0" smtClean="0">
                <a:solidFill>
                  <a:srgbClr val="FF0000"/>
                </a:solidFill>
              </a:rPr>
              <a:t>socially shared knowledge</a:t>
            </a:r>
            <a:r>
              <a:rPr lang="en-US" dirty="0" smtClean="0"/>
              <a:t> of the </a:t>
            </a:r>
            <a:r>
              <a:rPr lang="en-US" dirty="0" smtClean="0"/>
              <a:t/>
            </a:r>
            <a:br>
              <a:rPr lang="en-US" dirty="0" smtClean="0"/>
            </a:br>
            <a:r>
              <a:rPr lang="en-US" dirty="0" smtClean="0"/>
              <a:t>     topic </a:t>
            </a:r>
            <a:r>
              <a:rPr lang="en-US" dirty="0" smtClean="0"/>
              <a:t>being discussed; that is, the knowledge of </a:t>
            </a:r>
            <a:r>
              <a:rPr lang="en-US" dirty="0" smtClean="0"/>
              <a:t/>
            </a:r>
            <a:br>
              <a:rPr lang="en-US" dirty="0" smtClean="0"/>
            </a:br>
            <a:r>
              <a:rPr lang="en-US" dirty="0" smtClean="0"/>
              <a:t>     English </a:t>
            </a:r>
            <a:r>
              <a:rPr lang="en-US" dirty="0" smtClean="0"/>
              <a:t>language teaching and research.  </a:t>
            </a:r>
            <a:r>
              <a:rPr lang="en-US" dirty="0" smtClean="0"/>
              <a:t>They did </a:t>
            </a:r>
            <a:br>
              <a:rPr lang="en-US" dirty="0" smtClean="0"/>
            </a:br>
            <a:r>
              <a:rPr lang="en-US" dirty="0" smtClean="0"/>
              <a:t>     not only talked to each other in the group but also </a:t>
            </a:r>
            <a:br>
              <a:rPr lang="en-US" dirty="0" smtClean="0"/>
            </a:br>
            <a:r>
              <a:rPr lang="en-US" dirty="0" smtClean="0"/>
              <a:t>     referred to other external bodies, i.e. ELT journal </a:t>
            </a:r>
            <a:br>
              <a:rPr lang="en-US" dirty="0" smtClean="0"/>
            </a:br>
            <a:r>
              <a:rPr lang="en-US" dirty="0" smtClean="0"/>
              <a:t>     managers and journal readers, etc. </a:t>
            </a:r>
          </a:p>
          <a:p>
            <a:pPr marL="0" indent="0">
              <a:buNone/>
            </a:pPr>
            <a:endParaRPr lang="en-US" dirty="0"/>
          </a:p>
        </p:txBody>
      </p:sp>
    </p:spTree>
    <p:extLst>
      <p:ext uri="{BB962C8B-B14F-4D97-AF65-F5344CB8AC3E}">
        <p14:creationId xmlns:p14="http://schemas.microsoft.com/office/powerpoint/2010/main" val="28892816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587152"/>
          </a:xfrm>
        </p:spPr>
        <p:txBody>
          <a:bodyPr/>
          <a:lstStyle/>
          <a:p>
            <a:r>
              <a:rPr lang="en-US" b="0" dirty="0" smtClean="0"/>
              <a:t>Analysis: content (what is said?)</a:t>
            </a:r>
            <a:endParaRPr lang="en-US" b="0" dirty="0"/>
          </a:p>
        </p:txBody>
      </p:sp>
      <p:sp>
        <p:nvSpPr>
          <p:cNvPr id="3" name="Content Placeholder 2"/>
          <p:cNvSpPr>
            <a:spLocks noGrp="1"/>
          </p:cNvSpPr>
          <p:nvPr>
            <p:ph idx="1"/>
          </p:nvPr>
        </p:nvSpPr>
        <p:spPr>
          <a:xfrm>
            <a:off x="685800" y="1052736"/>
            <a:ext cx="7772400" cy="4114800"/>
          </a:xfrm>
        </p:spPr>
        <p:txBody>
          <a:bodyPr/>
          <a:lstStyle/>
          <a:p>
            <a:pPr marL="0" indent="0">
              <a:buNone/>
            </a:pPr>
            <a:r>
              <a:rPr lang="en-US" sz="2400" b="1" dirty="0" smtClean="0"/>
              <a:t>Participants’ opinions about scenario 1a</a:t>
            </a:r>
          </a:p>
          <a:p>
            <a:pPr marL="0" indent="0">
              <a:buNone/>
            </a:pPr>
            <a:r>
              <a:rPr lang="en-US" dirty="0" smtClean="0"/>
              <a:t>                                        </a:t>
            </a:r>
            <a:r>
              <a:rPr lang="en-US" sz="1800" dirty="0" smtClean="0"/>
              <a:t>Quantitative </a:t>
            </a:r>
          </a:p>
          <a:p>
            <a:pPr marL="0" indent="0">
              <a:buNone/>
            </a:pPr>
            <a:endParaRPr lang="en-US" sz="1800" dirty="0" smtClean="0"/>
          </a:p>
          <a:p>
            <a:pPr marL="0" indent="0">
              <a:buNone/>
            </a:pPr>
            <a:endParaRPr lang="en-US" sz="1800" dirty="0"/>
          </a:p>
          <a:p>
            <a:pPr marL="0" indent="0">
              <a:buNone/>
            </a:pPr>
            <a:r>
              <a:rPr lang="en-US" sz="1800" dirty="0" smtClean="0"/>
              <a:t>Not		                   Teacher	</a:t>
            </a:r>
          </a:p>
          <a:p>
            <a:pPr marL="0" indent="0">
              <a:buNone/>
            </a:pPr>
            <a:r>
              <a:rPr lang="en-US" sz="1800" dirty="0" smtClean="0"/>
              <a:t>Research		                   research				      Research</a:t>
            </a:r>
          </a:p>
          <a:p>
            <a:pPr marL="0" indent="0">
              <a:buNone/>
            </a:pPr>
            <a:r>
              <a:rPr lang="en-US" dirty="0" smtClean="0"/>
              <a:t>    </a:t>
            </a:r>
            <a:r>
              <a:rPr lang="en-US" sz="1400" dirty="0" smtClean="0"/>
              <a:t>K1          K3                                                  K4                                      K2                                                          </a:t>
            </a:r>
            <a:endParaRPr lang="en-US" dirty="0"/>
          </a:p>
          <a:p>
            <a:pPr marL="0" indent="0">
              <a:buNone/>
            </a:pPr>
            <a:endParaRPr lang="en-US" sz="1800" dirty="0" smtClean="0"/>
          </a:p>
          <a:p>
            <a:pPr marL="0" indent="0">
              <a:buNone/>
            </a:pPr>
            <a:r>
              <a:rPr lang="en-US" dirty="0"/>
              <a:t> </a:t>
            </a:r>
            <a:r>
              <a:rPr lang="en-US" dirty="0" smtClean="0"/>
              <a:t>                                        </a:t>
            </a:r>
          </a:p>
          <a:p>
            <a:pPr marL="0" indent="0">
              <a:buNone/>
            </a:pPr>
            <a:r>
              <a:rPr lang="en-US" sz="1800" dirty="0"/>
              <a:t>	</a:t>
            </a:r>
            <a:r>
              <a:rPr lang="en-US" sz="1800" dirty="0" smtClean="0"/>
              <a:t>		       Qualitative </a:t>
            </a:r>
            <a:endParaRPr lang="en-US" dirty="0" smtClean="0"/>
          </a:p>
          <a:p>
            <a:pPr marL="0" indent="0">
              <a:buNone/>
            </a:pPr>
            <a:endParaRPr lang="en-US" dirty="0"/>
          </a:p>
        </p:txBody>
      </p:sp>
      <p:cxnSp>
        <p:nvCxnSpPr>
          <p:cNvPr id="5" name="Straight Arrow Connector 4"/>
          <p:cNvCxnSpPr/>
          <p:nvPr/>
        </p:nvCxnSpPr>
        <p:spPr bwMode="auto">
          <a:xfrm>
            <a:off x="755576" y="2996952"/>
            <a:ext cx="7630616" cy="30832"/>
          </a:xfrm>
          <a:prstGeom prst="straightConnector1">
            <a:avLst/>
          </a:prstGeom>
          <a:solidFill>
            <a:schemeClr val="accent1"/>
          </a:solidFill>
          <a:ln w="9525" cap="flat" cmpd="sng" algn="ctr">
            <a:solidFill>
              <a:srgbClr val="00B050"/>
            </a:solidFill>
            <a:prstDash val="solid"/>
            <a:round/>
            <a:headEnd type="triangle" w="med" len="med"/>
            <a:tailEnd type="triangle" w="med" len="med"/>
          </a:ln>
          <a:effectLst/>
        </p:spPr>
      </p:cxnSp>
      <p:cxnSp>
        <p:nvCxnSpPr>
          <p:cNvPr id="7" name="Straight Connector 6"/>
          <p:cNvCxnSpPr/>
          <p:nvPr/>
        </p:nvCxnSpPr>
        <p:spPr bwMode="auto">
          <a:xfrm>
            <a:off x="3635896" y="2060848"/>
            <a:ext cx="0" cy="2664296"/>
          </a:xfrm>
          <a:prstGeom prst="line">
            <a:avLst/>
          </a:prstGeom>
          <a:solidFill>
            <a:schemeClr val="accent1"/>
          </a:solidFill>
          <a:ln w="9525" cap="flat" cmpd="sng" algn="ctr">
            <a:solidFill>
              <a:srgbClr val="00B050"/>
            </a:solidFill>
            <a:prstDash val="solid"/>
            <a:round/>
            <a:headEnd type="triangle" w="med" len="med"/>
            <a:tailEnd type="triangle" w="med" len="med"/>
          </a:ln>
          <a:effectLst/>
        </p:spPr>
      </p:cxnSp>
      <p:sp>
        <p:nvSpPr>
          <p:cNvPr id="8" name="Oval 7"/>
          <p:cNvSpPr/>
          <p:nvPr/>
        </p:nvSpPr>
        <p:spPr bwMode="auto">
          <a:xfrm>
            <a:off x="1178099" y="3717032"/>
            <a:ext cx="504056" cy="504056"/>
          </a:xfrm>
          <a:prstGeom prst="ellips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ＭＳ Ｐゴシック" pitchFamily="1" charset="-128"/>
              </a:rPr>
              <a:t>1a</a:t>
            </a:r>
          </a:p>
        </p:txBody>
      </p:sp>
      <p:sp>
        <p:nvSpPr>
          <p:cNvPr id="9" name="Oval 8"/>
          <p:cNvSpPr/>
          <p:nvPr/>
        </p:nvSpPr>
        <p:spPr bwMode="auto">
          <a:xfrm>
            <a:off x="3876303" y="3645024"/>
            <a:ext cx="504056" cy="50405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ＭＳ Ｐゴシック" pitchFamily="1" charset="-128"/>
              </a:rPr>
              <a:t>1a</a:t>
            </a:r>
          </a:p>
        </p:txBody>
      </p:sp>
      <p:sp>
        <p:nvSpPr>
          <p:cNvPr id="10" name="Oval 9"/>
          <p:cNvSpPr/>
          <p:nvPr/>
        </p:nvSpPr>
        <p:spPr bwMode="auto">
          <a:xfrm>
            <a:off x="5511903" y="3645024"/>
            <a:ext cx="504056" cy="504056"/>
          </a:xfrm>
          <a:prstGeom prst="ellipse">
            <a:avLst/>
          </a:prstGeom>
          <a:solidFill>
            <a:srgbClr val="EE7AD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ＭＳ Ｐゴシック" pitchFamily="1" charset="-128"/>
              </a:rPr>
              <a:t>1a</a:t>
            </a:r>
          </a:p>
        </p:txBody>
      </p:sp>
      <p:sp>
        <p:nvSpPr>
          <p:cNvPr id="12" name="TextBox 11"/>
          <p:cNvSpPr txBox="1"/>
          <p:nvPr/>
        </p:nvSpPr>
        <p:spPr>
          <a:xfrm>
            <a:off x="5292080" y="1628800"/>
            <a:ext cx="3672408" cy="1384995"/>
          </a:xfrm>
          <a:prstGeom prst="rect">
            <a:avLst/>
          </a:prstGeom>
          <a:noFill/>
        </p:spPr>
        <p:txBody>
          <a:bodyPr wrap="square" rtlCol="0">
            <a:spAutoFit/>
          </a:bodyPr>
          <a:lstStyle/>
          <a:p>
            <a:r>
              <a:rPr lang="en-US" sz="1400" b="1" dirty="0"/>
              <a:t>1a:  </a:t>
            </a:r>
            <a:r>
              <a:rPr lang="en-US" sz="1400" dirty="0"/>
              <a:t>A teacher noticed that an activity she used in class did not work well. She thought about this after the lesson and made some notes in her diary. She tried something different in her next lesson. This time the activity was more successful.</a:t>
            </a:r>
          </a:p>
        </p:txBody>
      </p:sp>
    </p:spTree>
    <p:extLst>
      <p:ext uri="{BB962C8B-B14F-4D97-AF65-F5344CB8AC3E}">
        <p14:creationId xmlns:p14="http://schemas.microsoft.com/office/powerpoint/2010/main" val="3425369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188640"/>
            <a:ext cx="7772400" cy="731838"/>
          </a:xfrm>
        </p:spPr>
        <p:txBody>
          <a:bodyPr/>
          <a:lstStyle/>
          <a:p>
            <a:r>
              <a:rPr lang="en-US" sz="2800" b="0" dirty="0" smtClean="0"/>
              <a:t>Background</a:t>
            </a:r>
            <a:r>
              <a:rPr lang="en-US" sz="2800" dirty="0" smtClean="0"/>
              <a:t>: </a:t>
            </a:r>
            <a:r>
              <a:rPr lang="en-US" sz="2400" b="0" dirty="0" smtClean="0"/>
              <a:t>Cambodian </a:t>
            </a:r>
            <a:r>
              <a:rPr lang="en-US" sz="2400" b="0" dirty="0"/>
              <a:t>ELT professionals’ participation in research, compared to international </a:t>
            </a:r>
            <a:r>
              <a:rPr lang="en-US" sz="2400" b="0" dirty="0" smtClean="0"/>
              <a:t>presenters (CamTESOL conference series).</a:t>
            </a:r>
            <a:r>
              <a:rPr lang="en-US" sz="2400" b="0" dirty="0"/>
              <a:t/>
            </a:r>
            <a:br>
              <a:rPr lang="en-US" sz="2400" b="0" dirty="0"/>
            </a:br>
            <a:endParaRPr lang="en-US" sz="2800" b="0" dirty="0" smtClean="0"/>
          </a:p>
        </p:txBody>
      </p:sp>
      <p:graphicFrame>
        <p:nvGraphicFramePr>
          <p:cNvPr id="4" name="Table 3"/>
          <p:cNvGraphicFramePr>
            <a:graphicFrameLocks noGrp="1"/>
          </p:cNvGraphicFramePr>
          <p:nvPr>
            <p:extLst>
              <p:ext uri="{D42A27DB-BD31-4B8C-83A1-F6EECF244321}">
                <p14:modId xmlns:p14="http://schemas.microsoft.com/office/powerpoint/2010/main" val="1666191583"/>
              </p:ext>
            </p:extLst>
          </p:nvPr>
        </p:nvGraphicFramePr>
        <p:xfrm>
          <a:off x="1186631" y="1587522"/>
          <a:ext cx="7489825" cy="3857702"/>
        </p:xfrm>
        <a:graphic>
          <a:graphicData uri="http://schemas.openxmlformats.org/drawingml/2006/table">
            <a:tbl>
              <a:tblPr firstRow="1" firstCol="1" bandRow="1">
                <a:tableStyleId>{5C22544A-7EE6-4342-B048-85BDC9FD1C3A}</a:tableStyleId>
              </a:tblPr>
              <a:tblGrid>
                <a:gridCol w="898290"/>
                <a:gridCol w="1040254"/>
                <a:gridCol w="1041069"/>
                <a:gridCol w="1041069"/>
                <a:gridCol w="1041069"/>
                <a:gridCol w="1156109"/>
                <a:gridCol w="1271965"/>
              </a:tblGrid>
              <a:tr h="239412">
                <a:tc rowSpan="2">
                  <a:txBody>
                    <a:bodyPr/>
                    <a:lstStyle/>
                    <a:p>
                      <a:pPr marL="0" marR="0" algn="ctr">
                        <a:lnSpc>
                          <a:spcPct val="115000"/>
                        </a:lnSpc>
                        <a:spcBef>
                          <a:spcPts val="0"/>
                        </a:spcBef>
                        <a:spcAft>
                          <a:spcPts val="0"/>
                        </a:spcAft>
                      </a:pPr>
                      <a:r>
                        <a:rPr lang="en-AU" sz="1200" dirty="0">
                          <a:effectLst/>
                        </a:rPr>
                        <a:t> </a:t>
                      </a:r>
                      <a:endParaRPr lang="en-US" sz="1200" dirty="0">
                        <a:effectLst/>
                      </a:endParaRPr>
                    </a:p>
                    <a:p>
                      <a:pPr marL="0" marR="0" algn="ctr">
                        <a:lnSpc>
                          <a:spcPct val="115000"/>
                        </a:lnSpc>
                        <a:spcBef>
                          <a:spcPts val="0"/>
                        </a:spcBef>
                        <a:spcAft>
                          <a:spcPts val="0"/>
                        </a:spcAft>
                      </a:pPr>
                      <a:r>
                        <a:rPr lang="en-AU" sz="2400" dirty="0">
                          <a:effectLst/>
                        </a:rPr>
                        <a:t>Year</a:t>
                      </a:r>
                      <a:endParaRPr lang="en-US" sz="2400" dirty="0">
                        <a:effectLst/>
                        <a:latin typeface="Cambria"/>
                        <a:ea typeface="Calibri"/>
                        <a:cs typeface="Cambria"/>
                      </a:endParaRPr>
                    </a:p>
                  </a:txBody>
                  <a:tcPr marL="68589" marR="68589" marT="0" marB="0">
                    <a:solidFill>
                      <a:schemeClr val="accent1">
                        <a:lumMod val="50000"/>
                      </a:schemeClr>
                    </a:solidFill>
                  </a:tcPr>
                </a:tc>
                <a:tc gridSpan="6">
                  <a:txBody>
                    <a:bodyPr/>
                    <a:lstStyle/>
                    <a:p>
                      <a:pPr marL="0" marR="0" algn="ctr">
                        <a:lnSpc>
                          <a:spcPct val="115000"/>
                        </a:lnSpc>
                        <a:spcBef>
                          <a:spcPts val="0"/>
                        </a:spcBef>
                        <a:spcAft>
                          <a:spcPts val="0"/>
                        </a:spcAft>
                      </a:pPr>
                      <a:r>
                        <a:rPr lang="en-AU" sz="1200" dirty="0">
                          <a:effectLst/>
                        </a:rPr>
                        <a:t>Presentations</a:t>
                      </a:r>
                      <a:endParaRPr lang="en-US" sz="1200" dirty="0">
                        <a:effectLst/>
                        <a:latin typeface="Cambria"/>
                        <a:ea typeface="Calibri"/>
                        <a:cs typeface="Cambria"/>
                      </a:endParaRPr>
                    </a:p>
                  </a:txBody>
                  <a:tcPr marL="68589" marR="68589" marT="0" marB="0">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05740">
                <a:tc vMerge="1">
                  <a:txBody>
                    <a:bodyPr/>
                    <a:lstStyle/>
                    <a:p>
                      <a:endParaRPr lang="en-US"/>
                    </a:p>
                  </a:txBody>
                  <a:tcPr/>
                </a:tc>
                <a:tc gridSpan="2">
                  <a:txBody>
                    <a:bodyPr/>
                    <a:lstStyle/>
                    <a:p>
                      <a:pPr marL="0" marR="0" algn="ctr">
                        <a:lnSpc>
                          <a:spcPct val="115000"/>
                        </a:lnSpc>
                        <a:spcBef>
                          <a:spcPts val="0"/>
                        </a:spcBef>
                        <a:spcAft>
                          <a:spcPts val="0"/>
                        </a:spcAft>
                      </a:pPr>
                      <a:r>
                        <a:rPr lang="en-AU" sz="1600" dirty="0">
                          <a:effectLst/>
                        </a:rPr>
                        <a:t>International presenters</a:t>
                      </a:r>
                      <a:endParaRPr lang="en-US" sz="1600" dirty="0">
                        <a:effectLst/>
                        <a:latin typeface="Cambria"/>
                        <a:ea typeface="Calibri"/>
                        <a:cs typeface="Cambria"/>
                      </a:endParaRPr>
                    </a:p>
                  </a:txBody>
                  <a:tcPr marL="68589" marR="68589" marT="0" marB="0"/>
                </a:tc>
                <a:tc hMerge="1">
                  <a:txBody>
                    <a:bodyPr/>
                    <a:lstStyle/>
                    <a:p>
                      <a:endParaRPr lang="en-US"/>
                    </a:p>
                  </a:txBody>
                  <a:tcPr/>
                </a:tc>
                <a:tc gridSpan="2">
                  <a:txBody>
                    <a:bodyPr/>
                    <a:lstStyle/>
                    <a:p>
                      <a:pPr marL="0" marR="0" algn="ctr">
                        <a:lnSpc>
                          <a:spcPct val="115000"/>
                        </a:lnSpc>
                        <a:spcBef>
                          <a:spcPts val="0"/>
                        </a:spcBef>
                        <a:spcAft>
                          <a:spcPts val="0"/>
                        </a:spcAft>
                        <a:tabLst>
                          <a:tab pos="741680" algn="l"/>
                        </a:tabLst>
                      </a:pPr>
                      <a:r>
                        <a:rPr lang="en-AU" sz="1600" dirty="0">
                          <a:effectLst/>
                        </a:rPr>
                        <a:t>Cambodian presenters</a:t>
                      </a:r>
                      <a:endParaRPr lang="en-US" sz="1600" dirty="0">
                        <a:effectLst/>
                        <a:latin typeface="Cambria"/>
                        <a:ea typeface="Calibri"/>
                        <a:cs typeface="Cambria"/>
                      </a:endParaRPr>
                    </a:p>
                  </a:txBody>
                  <a:tcPr marL="68589" marR="68589" marT="0" marB="0"/>
                </a:tc>
                <a:tc hMerge="1">
                  <a:txBody>
                    <a:bodyPr/>
                    <a:lstStyle/>
                    <a:p>
                      <a:endParaRPr lang="en-US"/>
                    </a:p>
                  </a:txBody>
                  <a:tcPr/>
                </a:tc>
                <a:tc gridSpan="2">
                  <a:txBody>
                    <a:bodyPr/>
                    <a:lstStyle/>
                    <a:p>
                      <a:pPr marL="0" marR="0" algn="ctr">
                        <a:lnSpc>
                          <a:spcPct val="115000"/>
                        </a:lnSpc>
                        <a:spcBef>
                          <a:spcPts val="0"/>
                        </a:spcBef>
                        <a:spcAft>
                          <a:spcPts val="0"/>
                        </a:spcAft>
                      </a:pPr>
                      <a:r>
                        <a:rPr lang="en-AU" sz="1600" dirty="0">
                          <a:effectLst/>
                        </a:rPr>
                        <a:t>Cambodian + Int. presenters</a:t>
                      </a:r>
                      <a:endParaRPr lang="en-US" sz="1600" dirty="0">
                        <a:effectLst/>
                        <a:latin typeface="Cambria"/>
                        <a:ea typeface="Calibri"/>
                        <a:cs typeface="Cambria"/>
                      </a:endParaRPr>
                    </a:p>
                  </a:txBody>
                  <a:tcPr marL="68589" marR="68589" marT="0" marB="0"/>
                </a:tc>
                <a:tc hMerge="1">
                  <a:txBody>
                    <a:bodyPr/>
                    <a:lstStyle/>
                    <a:p>
                      <a:endParaRPr lang="en-US"/>
                    </a:p>
                  </a:txBody>
                  <a:tcPr/>
                </a:tc>
              </a:tr>
              <a:tr h="239412">
                <a:tc>
                  <a:txBody>
                    <a:bodyPr/>
                    <a:lstStyle/>
                    <a:p>
                      <a:pPr marL="0" marR="0" algn="ctr">
                        <a:lnSpc>
                          <a:spcPct val="115000"/>
                        </a:lnSpc>
                        <a:spcBef>
                          <a:spcPts val="0"/>
                        </a:spcBef>
                        <a:spcAft>
                          <a:spcPts val="0"/>
                        </a:spcAft>
                      </a:pPr>
                      <a:r>
                        <a:rPr lang="en-AU" sz="1200" dirty="0">
                          <a:effectLst/>
                        </a:rPr>
                        <a:t> </a:t>
                      </a:r>
                      <a:endParaRPr lang="en-US" sz="1200" dirty="0">
                        <a:effectLst/>
                        <a:latin typeface="Cambria"/>
                        <a:ea typeface="Calibri"/>
                        <a:cs typeface="Cambria"/>
                      </a:endParaRPr>
                    </a:p>
                  </a:txBody>
                  <a:tcPr marL="68589" marR="68589" marT="0" marB="0">
                    <a:solidFill>
                      <a:schemeClr val="accent1">
                        <a:lumMod val="50000"/>
                      </a:schemeClr>
                    </a:solidFill>
                  </a:tcPr>
                </a:tc>
                <a:tc>
                  <a:txBody>
                    <a:bodyPr/>
                    <a:lstStyle/>
                    <a:p>
                      <a:pPr marL="0" marR="0" algn="ctr">
                        <a:lnSpc>
                          <a:spcPct val="115000"/>
                        </a:lnSpc>
                        <a:spcBef>
                          <a:spcPts val="0"/>
                        </a:spcBef>
                        <a:spcAft>
                          <a:spcPts val="0"/>
                        </a:spcAft>
                      </a:pPr>
                      <a:r>
                        <a:rPr lang="en-AU" sz="1200" dirty="0" smtClean="0">
                          <a:effectLst/>
                        </a:rPr>
                        <a:t>No.</a:t>
                      </a:r>
                      <a:endParaRPr lang="en-US" sz="12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200" dirty="0">
                          <a:effectLst/>
                        </a:rPr>
                        <a:t>%</a:t>
                      </a:r>
                      <a:endParaRPr lang="en-US" sz="12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200" dirty="0" smtClean="0">
                          <a:effectLst/>
                        </a:rPr>
                        <a:t>No.</a:t>
                      </a:r>
                      <a:endParaRPr lang="en-US" sz="12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200" dirty="0">
                          <a:effectLst/>
                        </a:rPr>
                        <a:t>%</a:t>
                      </a:r>
                      <a:endParaRPr lang="en-US" sz="12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200" dirty="0" smtClean="0">
                          <a:effectLst/>
                        </a:rPr>
                        <a:t>No.</a:t>
                      </a:r>
                      <a:endParaRPr lang="en-US" sz="12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200" dirty="0">
                          <a:effectLst/>
                        </a:rPr>
                        <a:t>%</a:t>
                      </a:r>
                      <a:endParaRPr lang="en-US" sz="1200" dirty="0">
                        <a:effectLst/>
                        <a:latin typeface="Cambria"/>
                        <a:ea typeface="Calibri"/>
                        <a:cs typeface="Cambria"/>
                      </a:endParaRPr>
                    </a:p>
                  </a:txBody>
                  <a:tcPr marL="68589" marR="68589" marT="0" marB="0"/>
                </a:tc>
              </a:tr>
              <a:tr h="245589">
                <a:tc>
                  <a:txBody>
                    <a:bodyPr/>
                    <a:lstStyle/>
                    <a:p>
                      <a:pPr marL="0" marR="0" algn="ctr">
                        <a:lnSpc>
                          <a:spcPct val="115000"/>
                        </a:lnSpc>
                        <a:spcBef>
                          <a:spcPts val="0"/>
                        </a:spcBef>
                        <a:spcAft>
                          <a:spcPts val="0"/>
                        </a:spcAft>
                      </a:pPr>
                      <a:r>
                        <a:rPr lang="en-AU" sz="1600" dirty="0">
                          <a:effectLst/>
                        </a:rPr>
                        <a:t>2005</a:t>
                      </a:r>
                      <a:endParaRPr lang="en-US" sz="1600" dirty="0">
                        <a:effectLst/>
                        <a:latin typeface="Cambria"/>
                        <a:ea typeface="Calibri"/>
                        <a:cs typeface="Cambria"/>
                      </a:endParaRPr>
                    </a:p>
                  </a:txBody>
                  <a:tcPr marL="68589" marR="68589" marT="0" marB="0">
                    <a:solidFill>
                      <a:schemeClr val="accent1">
                        <a:lumMod val="50000"/>
                      </a:schemeClr>
                    </a:solidFill>
                  </a:tcPr>
                </a:tc>
                <a:tc>
                  <a:txBody>
                    <a:bodyPr/>
                    <a:lstStyle/>
                    <a:p>
                      <a:pPr marL="0" marR="0" algn="ctr">
                        <a:lnSpc>
                          <a:spcPct val="115000"/>
                        </a:lnSpc>
                        <a:spcBef>
                          <a:spcPts val="0"/>
                        </a:spcBef>
                        <a:spcAft>
                          <a:spcPts val="0"/>
                        </a:spcAft>
                      </a:pPr>
                      <a:r>
                        <a:rPr lang="en-AU" sz="1600" dirty="0">
                          <a:effectLst/>
                        </a:rPr>
                        <a:t>35</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74.4</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10</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21.3</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2</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4.3</a:t>
                      </a:r>
                      <a:endParaRPr lang="en-US" sz="1600" dirty="0">
                        <a:effectLst/>
                        <a:latin typeface="Cambria"/>
                        <a:ea typeface="Calibri"/>
                        <a:cs typeface="Cambria"/>
                      </a:endParaRPr>
                    </a:p>
                  </a:txBody>
                  <a:tcPr marL="68589" marR="68589" marT="0" marB="0"/>
                </a:tc>
              </a:tr>
              <a:tr h="294302">
                <a:tc>
                  <a:txBody>
                    <a:bodyPr/>
                    <a:lstStyle/>
                    <a:p>
                      <a:pPr marL="0" marR="0" algn="ctr">
                        <a:lnSpc>
                          <a:spcPct val="115000"/>
                        </a:lnSpc>
                        <a:spcBef>
                          <a:spcPts val="0"/>
                        </a:spcBef>
                        <a:spcAft>
                          <a:spcPts val="0"/>
                        </a:spcAft>
                      </a:pPr>
                      <a:r>
                        <a:rPr lang="en-AU" sz="1600" dirty="0">
                          <a:effectLst/>
                        </a:rPr>
                        <a:t>2006</a:t>
                      </a:r>
                      <a:endParaRPr lang="en-US" sz="1600" dirty="0">
                        <a:effectLst/>
                        <a:latin typeface="Cambria"/>
                        <a:ea typeface="Calibri"/>
                        <a:cs typeface="Cambria"/>
                      </a:endParaRPr>
                    </a:p>
                  </a:txBody>
                  <a:tcPr marL="68589" marR="68589" marT="0" marB="0">
                    <a:solidFill>
                      <a:schemeClr val="accent1">
                        <a:lumMod val="50000"/>
                      </a:schemeClr>
                    </a:solidFill>
                  </a:tcPr>
                </a:tc>
                <a:tc>
                  <a:txBody>
                    <a:bodyPr/>
                    <a:lstStyle/>
                    <a:p>
                      <a:pPr marL="0" marR="0" algn="ctr">
                        <a:lnSpc>
                          <a:spcPct val="115000"/>
                        </a:lnSpc>
                        <a:spcBef>
                          <a:spcPts val="0"/>
                        </a:spcBef>
                        <a:spcAft>
                          <a:spcPts val="0"/>
                        </a:spcAft>
                      </a:pPr>
                      <a:r>
                        <a:rPr lang="en-AU" sz="1600" dirty="0">
                          <a:effectLst/>
                        </a:rPr>
                        <a:t>77</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86.5</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12</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13.5</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0</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0</a:t>
                      </a:r>
                      <a:endParaRPr lang="en-US" sz="1600" dirty="0">
                        <a:effectLst/>
                        <a:latin typeface="Cambria"/>
                        <a:ea typeface="Calibri"/>
                        <a:cs typeface="Cambria"/>
                      </a:endParaRPr>
                    </a:p>
                  </a:txBody>
                  <a:tcPr marL="68589" marR="68589" marT="0" marB="0"/>
                </a:tc>
              </a:tr>
              <a:tr h="245589">
                <a:tc>
                  <a:txBody>
                    <a:bodyPr/>
                    <a:lstStyle/>
                    <a:p>
                      <a:pPr marL="0" marR="0" algn="ctr">
                        <a:lnSpc>
                          <a:spcPct val="115000"/>
                        </a:lnSpc>
                        <a:spcBef>
                          <a:spcPts val="0"/>
                        </a:spcBef>
                        <a:spcAft>
                          <a:spcPts val="0"/>
                        </a:spcAft>
                      </a:pPr>
                      <a:r>
                        <a:rPr lang="en-AU" sz="1600" dirty="0">
                          <a:effectLst/>
                        </a:rPr>
                        <a:t>2007</a:t>
                      </a:r>
                      <a:endParaRPr lang="en-US" sz="1200" dirty="0">
                        <a:effectLst/>
                        <a:latin typeface="Cambria"/>
                        <a:ea typeface="Calibri"/>
                        <a:cs typeface="Cambria"/>
                      </a:endParaRPr>
                    </a:p>
                  </a:txBody>
                  <a:tcPr marL="68589" marR="68589" marT="0" marB="0">
                    <a:solidFill>
                      <a:schemeClr val="accent1">
                        <a:lumMod val="50000"/>
                      </a:schemeClr>
                    </a:solidFill>
                  </a:tcPr>
                </a:tc>
                <a:tc>
                  <a:txBody>
                    <a:bodyPr/>
                    <a:lstStyle/>
                    <a:p>
                      <a:pPr marL="0" marR="0" algn="ctr">
                        <a:lnSpc>
                          <a:spcPct val="115000"/>
                        </a:lnSpc>
                        <a:spcBef>
                          <a:spcPts val="0"/>
                        </a:spcBef>
                        <a:spcAft>
                          <a:spcPts val="0"/>
                        </a:spcAft>
                      </a:pPr>
                      <a:r>
                        <a:rPr lang="en-AU" sz="1600" dirty="0">
                          <a:effectLst/>
                        </a:rPr>
                        <a:t>67</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77.0</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20</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23.0</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0</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0</a:t>
                      </a:r>
                      <a:endParaRPr lang="en-US" sz="1600" dirty="0">
                        <a:effectLst/>
                        <a:latin typeface="Cambria"/>
                        <a:ea typeface="Calibri"/>
                        <a:cs typeface="Cambria"/>
                      </a:endParaRPr>
                    </a:p>
                  </a:txBody>
                  <a:tcPr marL="68589" marR="68589" marT="0" marB="0"/>
                </a:tc>
              </a:tr>
              <a:tr h="245589">
                <a:tc>
                  <a:txBody>
                    <a:bodyPr/>
                    <a:lstStyle/>
                    <a:p>
                      <a:pPr marL="0" marR="0" algn="ctr">
                        <a:lnSpc>
                          <a:spcPct val="115000"/>
                        </a:lnSpc>
                        <a:spcBef>
                          <a:spcPts val="0"/>
                        </a:spcBef>
                        <a:spcAft>
                          <a:spcPts val="0"/>
                        </a:spcAft>
                      </a:pPr>
                      <a:r>
                        <a:rPr lang="en-AU" sz="1600" dirty="0">
                          <a:effectLst/>
                        </a:rPr>
                        <a:t>2008</a:t>
                      </a:r>
                      <a:endParaRPr lang="en-US" sz="1200" dirty="0">
                        <a:effectLst/>
                        <a:latin typeface="Cambria"/>
                        <a:ea typeface="Calibri"/>
                        <a:cs typeface="Cambria"/>
                      </a:endParaRPr>
                    </a:p>
                  </a:txBody>
                  <a:tcPr marL="68589" marR="68589" marT="0" marB="0">
                    <a:solidFill>
                      <a:schemeClr val="accent1">
                        <a:lumMod val="50000"/>
                      </a:schemeClr>
                    </a:solidFill>
                  </a:tcPr>
                </a:tc>
                <a:tc>
                  <a:txBody>
                    <a:bodyPr/>
                    <a:lstStyle/>
                    <a:p>
                      <a:pPr marL="0" marR="0" algn="ctr">
                        <a:lnSpc>
                          <a:spcPct val="115000"/>
                        </a:lnSpc>
                        <a:spcBef>
                          <a:spcPts val="0"/>
                        </a:spcBef>
                        <a:spcAft>
                          <a:spcPts val="0"/>
                        </a:spcAft>
                      </a:pPr>
                      <a:r>
                        <a:rPr lang="en-AU" sz="1600" dirty="0">
                          <a:effectLst/>
                        </a:rPr>
                        <a:t>149</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84.2</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27</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15.3</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1</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0.6</a:t>
                      </a:r>
                      <a:endParaRPr lang="en-US" sz="1600" dirty="0">
                        <a:effectLst/>
                        <a:latin typeface="Cambria"/>
                        <a:ea typeface="Calibri"/>
                        <a:cs typeface="Cambria"/>
                      </a:endParaRPr>
                    </a:p>
                  </a:txBody>
                  <a:tcPr marL="68589" marR="68589" marT="0" marB="0"/>
                </a:tc>
              </a:tr>
              <a:tr h="245589">
                <a:tc>
                  <a:txBody>
                    <a:bodyPr/>
                    <a:lstStyle/>
                    <a:p>
                      <a:pPr marL="0" marR="0" algn="ctr">
                        <a:lnSpc>
                          <a:spcPct val="115000"/>
                        </a:lnSpc>
                        <a:spcBef>
                          <a:spcPts val="0"/>
                        </a:spcBef>
                        <a:spcAft>
                          <a:spcPts val="0"/>
                        </a:spcAft>
                      </a:pPr>
                      <a:r>
                        <a:rPr lang="en-AU" sz="1600" dirty="0">
                          <a:effectLst/>
                        </a:rPr>
                        <a:t>2009</a:t>
                      </a:r>
                      <a:endParaRPr lang="en-US" sz="1200" dirty="0">
                        <a:effectLst/>
                        <a:latin typeface="Cambria"/>
                        <a:ea typeface="Calibri"/>
                        <a:cs typeface="Cambria"/>
                      </a:endParaRPr>
                    </a:p>
                  </a:txBody>
                  <a:tcPr marL="68589" marR="68589" marT="0" marB="0">
                    <a:solidFill>
                      <a:schemeClr val="accent1">
                        <a:lumMod val="50000"/>
                      </a:schemeClr>
                    </a:solidFill>
                  </a:tcPr>
                </a:tc>
                <a:tc>
                  <a:txBody>
                    <a:bodyPr/>
                    <a:lstStyle/>
                    <a:p>
                      <a:pPr marL="0" marR="0" algn="ctr">
                        <a:lnSpc>
                          <a:spcPct val="115000"/>
                        </a:lnSpc>
                        <a:spcBef>
                          <a:spcPts val="0"/>
                        </a:spcBef>
                        <a:spcAft>
                          <a:spcPts val="0"/>
                        </a:spcAft>
                      </a:pPr>
                      <a:r>
                        <a:rPr lang="en-AU" sz="1600" dirty="0">
                          <a:effectLst/>
                        </a:rPr>
                        <a:t>196</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92.5</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15</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7.1</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1</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0.5</a:t>
                      </a:r>
                      <a:endParaRPr lang="en-US" sz="1600" dirty="0">
                        <a:effectLst/>
                        <a:latin typeface="Cambria"/>
                        <a:ea typeface="Calibri"/>
                        <a:cs typeface="Cambria"/>
                      </a:endParaRPr>
                    </a:p>
                  </a:txBody>
                  <a:tcPr marL="68589" marR="68589" marT="0" marB="0"/>
                </a:tc>
              </a:tr>
              <a:tr h="245589">
                <a:tc>
                  <a:txBody>
                    <a:bodyPr/>
                    <a:lstStyle/>
                    <a:p>
                      <a:pPr marL="0" marR="0" algn="ctr">
                        <a:lnSpc>
                          <a:spcPct val="115000"/>
                        </a:lnSpc>
                        <a:spcBef>
                          <a:spcPts val="0"/>
                        </a:spcBef>
                        <a:spcAft>
                          <a:spcPts val="0"/>
                        </a:spcAft>
                      </a:pPr>
                      <a:r>
                        <a:rPr lang="en-AU" sz="1600" dirty="0">
                          <a:effectLst/>
                        </a:rPr>
                        <a:t>2010*</a:t>
                      </a:r>
                      <a:endParaRPr lang="en-US" sz="1200" dirty="0">
                        <a:effectLst/>
                        <a:latin typeface="Cambria"/>
                        <a:ea typeface="Calibri"/>
                        <a:cs typeface="Cambria"/>
                      </a:endParaRPr>
                    </a:p>
                  </a:txBody>
                  <a:tcPr marL="68589" marR="68589" marT="0" marB="0">
                    <a:solidFill>
                      <a:schemeClr val="accent1">
                        <a:lumMod val="50000"/>
                      </a:schemeClr>
                    </a:solidFill>
                  </a:tcPr>
                </a:tc>
                <a:tc>
                  <a:txBody>
                    <a:bodyPr/>
                    <a:lstStyle/>
                    <a:p>
                      <a:pPr marL="0" marR="0" algn="ctr">
                        <a:lnSpc>
                          <a:spcPct val="115000"/>
                        </a:lnSpc>
                        <a:spcBef>
                          <a:spcPts val="0"/>
                        </a:spcBef>
                        <a:spcAft>
                          <a:spcPts val="0"/>
                        </a:spcAft>
                      </a:pPr>
                      <a:r>
                        <a:rPr lang="en-AU" sz="1600" dirty="0">
                          <a:effectLst/>
                        </a:rPr>
                        <a:t>224</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92.5</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15</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6.2</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3</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1.2</a:t>
                      </a:r>
                      <a:endParaRPr lang="en-US" sz="1600" dirty="0">
                        <a:effectLst/>
                        <a:latin typeface="Cambria"/>
                        <a:ea typeface="Calibri"/>
                        <a:cs typeface="Cambria"/>
                      </a:endParaRPr>
                    </a:p>
                  </a:txBody>
                  <a:tcPr marL="68589" marR="68589" marT="0" marB="0"/>
                </a:tc>
              </a:tr>
              <a:tr h="245589">
                <a:tc>
                  <a:txBody>
                    <a:bodyPr/>
                    <a:lstStyle/>
                    <a:p>
                      <a:pPr marL="0" marR="0" algn="ctr">
                        <a:lnSpc>
                          <a:spcPct val="115000"/>
                        </a:lnSpc>
                        <a:spcBef>
                          <a:spcPts val="0"/>
                        </a:spcBef>
                        <a:spcAft>
                          <a:spcPts val="0"/>
                        </a:spcAft>
                      </a:pPr>
                      <a:r>
                        <a:rPr lang="en-AU" sz="1600" dirty="0">
                          <a:effectLst/>
                        </a:rPr>
                        <a:t>2011</a:t>
                      </a:r>
                      <a:endParaRPr lang="en-US" sz="1200" dirty="0">
                        <a:effectLst/>
                        <a:latin typeface="Cambria"/>
                        <a:ea typeface="Calibri"/>
                        <a:cs typeface="Cambria"/>
                      </a:endParaRPr>
                    </a:p>
                  </a:txBody>
                  <a:tcPr marL="68589" marR="68589" marT="0" marB="0">
                    <a:solidFill>
                      <a:schemeClr val="accent1">
                        <a:lumMod val="50000"/>
                      </a:schemeClr>
                    </a:solidFill>
                  </a:tcPr>
                </a:tc>
                <a:tc>
                  <a:txBody>
                    <a:bodyPr/>
                    <a:lstStyle/>
                    <a:p>
                      <a:pPr marL="0" marR="0" algn="ctr">
                        <a:lnSpc>
                          <a:spcPct val="115000"/>
                        </a:lnSpc>
                        <a:spcBef>
                          <a:spcPts val="0"/>
                        </a:spcBef>
                        <a:spcAft>
                          <a:spcPts val="0"/>
                        </a:spcAft>
                      </a:pPr>
                      <a:r>
                        <a:rPr lang="en-AU" sz="1600" dirty="0">
                          <a:effectLst/>
                        </a:rPr>
                        <a:t>251</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92.6</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19</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7.0</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1</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0.4</a:t>
                      </a:r>
                      <a:endParaRPr lang="en-US" sz="1600" dirty="0">
                        <a:effectLst/>
                        <a:latin typeface="Cambria"/>
                        <a:ea typeface="Calibri"/>
                        <a:cs typeface="Cambria"/>
                      </a:endParaRPr>
                    </a:p>
                  </a:txBody>
                  <a:tcPr marL="68589" marR="68589" marT="0" marB="0"/>
                </a:tc>
              </a:tr>
              <a:tr h="245589">
                <a:tc>
                  <a:txBody>
                    <a:bodyPr/>
                    <a:lstStyle/>
                    <a:p>
                      <a:pPr marL="0" marR="0" algn="ctr">
                        <a:lnSpc>
                          <a:spcPct val="115000"/>
                        </a:lnSpc>
                        <a:spcBef>
                          <a:spcPts val="0"/>
                        </a:spcBef>
                        <a:spcAft>
                          <a:spcPts val="0"/>
                        </a:spcAft>
                      </a:pPr>
                      <a:r>
                        <a:rPr lang="en-AU" sz="1600" dirty="0">
                          <a:effectLst/>
                        </a:rPr>
                        <a:t>2012</a:t>
                      </a:r>
                      <a:endParaRPr lang="en-US" sz="1200" dirty="0">
                        <a:effectLst/>
                        <a:latin typeface="Cambria"/>
                        <a:ea typeface="Calibri"/>
                        <a:cs typeface="Cambria"/>
                      </a:endParaRPr>
                    </a:p>
                  </a:txBody>
                  <a:tcPr marL="68589" marR="68589" marT="0" marB="0">
                    <a:solidFill>
                      <a:schemeClr val="accent1">
                        <a:lumMod val="50000"/>
                      </a:schemeClr>
                    </a:solidFill>
                  </a:tcPr>
                </a:tc>
                <a:tc>
                  <a:txBody>
                    <a:bodyPr/>
                    <a:lstStyle/>
                    <a:p>
                      <a:pPr marL="0" marR="0" algn="ctr">
                        <a:lnSpc>
                          <a:spcPct val="115000"/>
                        </a:lnSpc>
                        <a:spcBef>
                          <a:spcPts val="0"/>
                        </a:spcBef>
                        <a:spcAft>
                          <a:spcPts val="0"/>
                        </a:spcAft>
                      </a:pPr>
                      <a:r>
                        <a:rPr lang="en-AU" sz="1600" dirty="0">
                          <a:effectLst/>
                        </a:rPr>
                        <a:t>362</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95.3</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18</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a:effectLst/>
                        </a:rPr>
                        <a:t>4.7</a:t>
                      </a:r>
                      <a:endParaRPr lang="en-US" sz="160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0</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AU" sz="1600" dirty="0">
                          <a:effectLst/>
                        </a:rPr>
                        <a:t>0</a:t>
                      </a:r>
                      <a:endParaRPr lang="en-US" sz="1600" dirty="0">
                        <a:effectLst/>
                        <a:latin typeface="Cambria"/>
                        <a:ea typeface="Calibri"/>
                        <a:cs typeface="Cambria"/>
                      </a:endParaRPr>
                    </a:p>
                  </a:txBody>
                  <a:tcPr marL="68589" marR="68589" marT="0" marB="0"/>
                </a:tc>
              </a:tr>
              <a:tr h="271830">
                <a:tc>
                  <a:txBody>
                    <a:bodyPr/>
                    <a:lstStyle/>
                    <a:p>
                      <a:pPr marL="0" marR="0" algn="ctr">
                        <a:lnSpc>
                          <a:spcPct val="115000"/>
                        </a:lnSpc>
                        <a:spcBef>
                          <a:spcPts val="0"/>
                        </a:spcBef>
                        <a:spcAft>
                          <a:spcPts val="0"/>
                        </a:spcAft>
                      </a:pPr>
                      <a:r>
                        <a:rPr lang="en-AU" sz="1600" dirty="0" smtClean="0">
                          <a:effectLst/>
                        </a:rPr>
                        <a:t>2013</a:t>
                      </a:r>
                      <a:endParaRPr lang="en-US" sz="1400" dirty="0">
                        <a:effectLst/>
                        <a:latin typeface="Cambria"/>
                        <a:ea typeface="Calibri"/>
                        <a:cs typeface="Cambria"/>
                      </a:endParaRPr>
                    </a:p>
                  </a:txBody>
                  <a:tcPr marL="68589" marR="68589" marT="0" marB="0">
                    <a:solidFill>
                      <a:schemeClr val="accent1">
                        <a:lumMod val="50000"/>
                      </a:schemeClr>
                    </a:solidFill>
                  </a:tcPr>
                </a:tc>
                <a:tc>
                  <a:txBody>
                    <a:bodyPr/>
                    <a:lstStyle/>
                    <a:p>
                      <a:pPr marL="0" marR="0" algn="ctr">
                        <a:lnSpc>
                          <a:spcPct val="115000"/>
                        </a:lnSpc>
                        <a:spcBef>
                          <a:spcPts val="0"/>
                        </a:spcBef>
                        <a:spcAft>
                          <a:spcPts val="0"/>
                        </a:spcAft>
                      </a:pPr>
                      <a:r>
                        <a:rPr lang="en-US" sz="1600" dirty="0" smtClean="0">
                          <a:effectLst/>
                          <a:latin typeface="Cambria"/>
                          <a:ea typeface="Calibri"/>
                          <a:cs typeface="Cambria"/>
                        </a:rPr>
                        <a:t>464</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US" sz="1600" dirty="0" smtClean="0">
                          <a:effectLst/>
                          <a:latin typeface="Cambria"/>
                          <a:ea typeface="Calibri"/>
                          <a:cs typeface="Cambria"/>
                        </a:rPr>
                        <a:t>93.5</a:t>
                      </a:r>
                      <a:endParaRPr lang="en-US" sz="14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US" sz="1600" dirty="0" smtClean="0">
                          <a:effectLst/>
                          <a:latin typeface="Cambria"/>
                          <a:ea typeface="Calibri"/>
                          <a:cs typeface="Cambria"/>
                        </a:rPr>
                        <a:t>30</a:t>
                      </a:r>
                      <a:endParaRPr lang="en-US" sz="14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US" sz="1600" dirty="0" smtClean="0">
                          <a:effectLst/>
                          <a:latin typeface="Cambria"/>
                          <a:ea typeface="Calibri"/>
                          <a:cs typeface="Cambria"/>
                        </a:rPr>
                        <a:t>6.0</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US" sz="1600" dirty="0" smtClean="0">
                          <a:effectLst/>
                          <a:latin typeface="Cambria"/>
                          <a:ea typeface="Calibri"/>
                          <a:cs typeface="Cambria"/>
                        </a:rPr>
                        <a:t>2</a:t>
                      </a:r>
                      <a:endParaRPr lang="en-US" sz="18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US" sz="1600" dirty="0" smtClean="0">
                          <a:effectLst/>
                          <a:latin typeface="Cambria"/>
                          <a:ea typeface="Calibri"/>
                          <a:cs typeface="Cambria"/>
                        </a:rPr>
                        <a:t>0.4</a:t>
                      </a:r>
                      <a:endParaRPr lang="en-US" sz="1600" dirty="0">
                        <a:effectLst/>
                        <a:latin typeface="Cambria"/>
                        <a:ea typeface="Calibri"/>
                        <a:cs typeface="Cambria"/>
                      </a:endParaRPr>
                    </a:p>
                  </a:txBody>
                  <a:tcPr marL="68589" marR="68589" marT="0" marB="0"/>
                </a:tc>
              </a:tr>
              <a:tr h="271830">
                <a:tc>
                  <a:txBody>
                    <a:bodyPr/>
                    <a:lstStyle/>
                    <a:p>
                      <a:pPr marL="0" marR="0" algn="ctr">
                        <a:lnSpc>
                          <a:spcPct val="115000"/>
                        </a:lnSpc>
                        <a:spcBef>
                          <a:spcPts val="0"/>
                        </a:spcBef>
                        <a:spcAft>
                          <a:spcPts val="0"/>
                        </a:spcAft>
                      </a:pPr>
                      <a:r>
                        <a:rPr lang="en-US" sz="1600" dirty="0" smtClean="0">
                          <a:effectLst/>
                          <a:latin typeface="Cambria"/>
                          <a:ea typeface="Calibri"/>
                          <a:cs typeface="Cambria"/>
                        </a:rPr>
                        <a:t>2014</a:t>
                      </a:r>
                      <a:endParaRPr lang="en-US" sz="1400" dirty="0">
                        <a:effectLst/>
                        <a:latin typeface="Cambria"/>
                        <a:ea typeface="Calibri"/>
                        <a:cs typeface="Cambria"/>
                      </a:endParaRPr>
                    </a:p>
                  </a:txBody>
                  <a:tcPr marL="68589" marR="68589" marT="0" marB="0">
                    <a:solidFill>
                      <a:schemeClr val="accent1">
                        <a:lumMod val="50000"/>
                      </a:schemeClr>
                    </a:solidFill>
                  </a:tcPr>
                </a:tc>
                <a:tc>
                  <a:txBody>
                    <a:bodyPr/>
                    <a:lstStyle/>
                    <a:p>
                      <a:pPr marL="0" marR="0" algn="ctr">
                        <a:lnSpc>
                          <a:spcPct val="115000"/>
                        </a:lnSpc>
                        <a:spcBef>
                          <a:spcPts val="0"/>
                        </a:spcBef>
                        <a:spcAft>
                          <a:spcPts val="0"/>
                        </a:spcAft>
                      </a:pPr>
                      <a:r>
                        <a:rPr lang="en-US" sz="1600" dirty="0" smtClean="0">
                          <a:effectLst/>
                          <a:latin typeface="Cambria"/>
                          <a:ea typeface="Calibri"/>
                          <a:cs typeface="Cambria"/>
                        </a:rPr>
                        <a:t>488</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US" sz="1600" dirty="0" smtClean="0">
                          <a:effectLst/>
                          <a:latin typeface="Cambria"/>
                          <a:ea typeface="Calibri"/>
                          <a:cs typeface="Cambria"/>
                        </a:rPr>
                        <a:t>93.4</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US" sz="1600" dirty="0" smtClean="0">
                          <a:effectLst/>
                          <a:latin typeface="Cambria"/>
                          <a:ea typeface="Calibri"/>
                          <a:cs typeface="Cambria"/>
                        </a:rPr>
                        <a:t>27</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US" sz="1600" dirty="0" smtClean="0">
                          <a:effectLst/>
                          <a:latin typeface="Cambria"/>
                          <a:ea typeface="Calibri"/>
                          <a:cs typeface="Cambria"/>
                        </a:rPr>
                        <a:t>5.2</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US" sz="1600" dirty="0" smtClean="0">
                          <a:effectLst/>
                          <a:latin typeface="Cambria"/>
                          <a:ea typeface="Calibri"/>
                          <a:cs typeface="Cambria"/>
                        </a:rPr>
                        <a:t>7</a:t>
                      </a:r>
                      <a:endParaRPr lang="en-US" sz="1600" dirty="0">
                        <a:effectLst/>
                        <a:latin typeface="Cambria"/>
                        <a:ea typeface="Calibri"/>
                        <a:cs typeface="Cambria"/>
                      </a:endParaRPr>
                    </a:p>
                  </a:txBody>
                  <a:tcPr marL="68589" marR="68589" marT="0" marB="0"/>
                </a:tc>
                <a:tc>
                  <a:txBody>
                    <a:bodyPr/>
                    <a:lstStyle/>
                    <a:p>
                      <a:pPr marL="0" marR="0" algn="ctr">
                        <a:lnSpc>
                          <a:spcPct val="115000"/>
                        </a:lnSpc>
                        <a:spcBef>
                          <a:spcPts val="0"/>
                        </a:spcBef>
                        <a:spcAft>
                          <a:spcPts val="0"/>
                        </a:spcAft>
                      </a:pPr>
                      <a:r>
                        <a:rPr lang="en-US" sz="1600" dirty="0" smtClean="0">
                          <a:effectLst/>
                          <a:latin typeface="Cambria"/>
                          <a:ea typeface="Calibri"/>
                          <a:cs typeface="Cambria"/>
                        </a:rPr>
                        <a:t>1.3</a:t>
                      </a:r>
                      <a:endParaRPr lang="en-US" sz="1600" dirty="0">
                        <a:effectLst/>
                        <a:latin typeface="Cambria"/>
                        <a:ea typeface="Calibri"/>
                        <a:cs typeface="Cambria"/>
                      </a:endParaRPr>
                    </a:p>
                  </a:txBody>
                  <a:tcPr marL="68589" marR="68589" marT="0" marB="0"/>
                </a:tc>
              </a:tr>
            </a:tbl>
          </a:graphicData>
        </a:graphic>
      </p:graphicFrame>
    </p:spTree>
    <p:extLst>
      <p:ext uri="{BB962C8B-B14F-4D97-AF65-F5344CB8AC3E}">
        <p14:creationId xmlns:p14="http://schemas.microsoft.com/office/powerpoint/2010/main" val="6617915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659160"/>
          </a:xfrm>
        </p:spPr>
        <p:txBody>
          <a:bodyPr/>
          <a:lstStyle/>
          <a:p>
            <a:r>
              <a:rPr lang="en-US" b="0" dirty="0" smtClean="0"/>
              <a:t>Analysis: content (Cont.)</a:t>
            </a:r>
            <a:endParaRPr lang="en-US" b="0" dirty="0"/>
          </a:p>
        </p:txBody>
      </p:sp>
      <p:sp>
        <p:nvSpPr>
          <p:cNvPr id="3" name="Content Placeholder 2"/>
          <p:cNvSpPr>
            <a:spLocks noGrp="1"/>
          </p:cNvSpPr>
          <p:nvPr>
            <p:ph idx="1"/>
          </p:nvPr>
        </p:nvSpPr>
        <p:spPr>
          <a:xfrm>
            <a:off x="539552" y="1196752"/>
            <a:ext cx="8206680" cy="4755232"/>
          </a:xfrm>
        </p:spPr>
        <p:txBody>
          <a:bodyPr/>
          <a:lstStyle/>
          <a:p>
            <a:pPr marL="0" indent="0">
              <a:buNone/>
            </a:pPr>
            <a:r>
              <a:rPr lang="en-US" sz="2400" b="1" dirty="0"/>
              <a:t>P</a:t>
            </a:r>
            <a:r>
              <a:rPr lang="en-US" sz="2400" b="1" dirty="0" smtClean="0"/>
              <a:t>articipants’ opinions about scenario 1b</a:t>
            </a:r>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000" b="1" dirty="0" smtClean="0"/>
          </a:p>
          <a:p>
            <a:pPr marL="0" indent="0">
              <a:buNone/>
            </a:pPr>
            <a:r>
              <a:rPr lang="en-US" sz="2000" dirty="0" smtClean="0"/>
              <a:t>Not</a:t>
            </a:r>
          </a:p>
          <a:p>
            <a:pPr marL="0" indent="0">
              <a:buNone/>
            </a:pPr>
            <a:r>
              <a:rPr lang="en-US" sz="2000" dirty="0" smtClean="0"/>
              <a:t>Research					                             Research</a:t>
            </a:r>
          </a:p>
          <a:p>
            <a:pPr marL="0" indent="0">
              <a:buNone/>
            </a:pPr>
            <a:r>
              <a:rPr lang="en-US" sz="2000" dirty="0"/>
              <a:t>	</a:t>
            </a:r>
            <a:r>
              <a:rPr lang="en-US" sz="2000" dirty="0" smtClean="0"/>
              <a:t>						        </a:t>
            </a:r>
            <a:r>
              <a:rPr lang="en-US" sz="1600" dirty="0" smtClean="0"/>
              <a:t>K1    K2</a:t>
            </a:r>
          </a:p>
          <a:p>
            <a:pPr marL="0" indent="0">
              <a:buNone/>
            </a:pPr>
            <a:r>
              <a:rPr lang="en-US" sz="1600" dirty="0"/>
              <a:t>	</a:t>
            </a:r>
            <a:r>
              <a:rPr lang="en-US" sz="1600" dirty="0" smtClean="0"/>
              <a:t>						       K4            </a:t>
            </a:r>
            <a:r>
              <a:rPr lang="en-US" sz="1000" dirty="0" smtClean="0"/>
              <a:t> </a:t>
            </a:r>
            <a:r>
              <a:rPr lang="en-US" sz="1600" dirty="0" smtClean="0"/>
              <a:t>K3</a:t>
            </a:r>
          </a:p>
          <a:p>
            <a:pPr marL="0" indent="0">
              <a:buNone/>
            </a:pPr>
            <a:r>
              <a:rPr lang="en-US" sz="1600" dirty="0"/>
              <a:t>	</a:t>
            </a:r>
            <a:r>
              <a:rPr lang="en-US" sz="1600" dirty="0" smtClean="0"/>
              <a:t>						          	  </a:t>
            </a:r>
            <a:endParaRPr lang="en-US" sz="2000" dirty="0"/>
          </a:p>
        </p:txBody>
      </p:sp>
      <p:cxnSp>
        <p:nvCxnSpPr>
          <p:cNvPr id="5" name="Straight Connector 4"/>
          <p:cNvCxnSpPr/>
          <p:nvPr/>
        </p:nvCxnSpPr>
        <p:spPr bwMode="auto">
          <a:xfrm>
            <a:off x="611560" y="4581128"/>
            <a:ext cx="8064896" cy="0"/>
          </a:xfrm>
          <a:prstGeom prst="line">
            <a:avLst/>
          </a:prstGeom>
          <a:solidFill>
            <a:schemeClr val="accent1"/>
          </a:solidFill>
          <a:ln w="9525" cap="flat" cmpd="sng" algn="ctr">
            <a:solidFill>
              <a:srgbClr val="00B050"/>
            </a:solidFill>
            <a:prstDash val="solid"/>
            <a:round/>
            <a:headEnd type="triangle" w="med" len="med"/>
            <a:tailEnd type="triangle" w="med" len="med"/>
          </a:ln>
          <a:effectLst/>
        </p:spPr>
      </p:cxnSp>
      <p:cxnSp>
        <p:nvCxnSpPr>
          <p:cNvPr id="7" name="Straight Connector 6"/>
          <p:cNvCxnSpPr/>
          <p:nvPr/>
        </p:nvCxnSpPr>
        <p:spPr bwMode="auto">
          <a:xfrm>
            <a:off x="3563888" y="3789040"/>
            <a:ext cx="0" cy="1800200"/>
          </a:xfrm>
          <a:prstGeom prst="line">
            <a:avLst/>
          </a:prstGeom>
          <a:solidFill>
            <a:schemeClr val="accent1"/>
          </a:solidFill>
          <a:ln w="9525" cap="flat" cmpd="sng" algn="ctr">
            <a:solidFill>
              <a:srgbClr val="00B050"/>
            </a:solidFill>
            <a:prstDash val="solid"/>
            <a:round/>
            <a:headEnd type="triangle" w="med" len="med"/>
            <a:tailEnd type="triangle" w="med" len="med"/>
          </a:ln>
          <a:effectLst/>
        </p:spPr>
      </p:cxnSp>
      <p:sp>
        <p:nvSpPr>
          <p:cNvPr id="8" name="TextBox 7"/>
          <p:cNvSpPr txBox="1"/>
          <p:nvPr/>
        </p:nvSpPr>
        <p:spPr>
          <a:xfrm>
            <a:off x="2915816" y="3316922"/>
            <a:ext cx="1944216" cy="400110"/>
          </a:xfrm>
          <a:prstGeom prst="rect">
            <a:avLst/>
          </a:prstGeom>
          <a:noFill/>
          <a:ln>
            <a:noFill/>
          </a:ln>
        </p:spPr>
        <p:txBody>
          <a:bodyPr wrap="square" rtlCol="0">
            <a:spAutoFit/>
          </a:bodyPr>
          <a:lstStyle/>
          <a:p>
            <a:pPr algn="ctr"/>
            <a:r>
              <a:rPr lang="en-US" sz="2000" dirty="0" smtClean="0"/>
              <a:t>Quantitative</a:t>
            </a:r>
            <a:endParaRPr lang="en-US" sz="2000" dirty="0"/>
          </a:p>
        </p:txBody>
      </p:sp>
      <p:sp>
        <p:nvSpPr>
          <p:cNvPr id="9" name="TextBox 8"/>
          <p:cNvSpPr txBox="1"/>
          <p:nvPr/>
        </p:nvSpPr>
        <p:spPr>
          <a:xfrm>
            <a:off x="2843808" y="5621178"/>
            <a:ext cx="1944216" cy="400110"/>
          </a:xfrm>
          <a:prstGeom prst="rect">
            <a:avLst/>
          </a:prstGeom>
          <a:noFill/>
          <a:ln>
            <a:noFill/>
          </a:ln>
        </p:spPr>
        <p:txBody>
          <a:bodyPr wrap="square" rtlCol="0">
            <a:spAutoFit/>
          </a:bodyPr>
          <a:lstStyle/>
          <a:p>
            <a:pPr algn="ctr"/>
            <a:r>
              <a:rPr lang="en-US" sz="2000" dirty="0" smtClean="0"/>
              <a:t>Qualitative</a:t>
            </a:r>
            <a:endParaRPr lang="en-US" sz="2000" dirty="0"/>
          </a:p>
        </p:txBody>
      </p:sp>
      <p:sp>
        <p:nvSpPr>
          <p:cNvPr id="11" name="TextBox 10"/>
          <p:cNvSpPr txBox="1"/>
          <p:nvPr/>
        </p:nvSpPr>
        <p:spPr>
          <a:xfrm>
            <a:off x="232994" y="1661228"/>
            <a:ext cx="8659486" cy="1569660"/>
          </a:xfrm>
          <a:prstGeom prst="rect">
            <a:avLst/>
          </a:prstGeom>
          <a:noFill/>
          <a:ln>
            <a:noFill/>
          </a:ln>
        </p:spPr>
        <p:txBody>
          <a:bodyPr wrap="square" rtlCol="0">
            <a:spAutoFit/>
          </a:bodyPr>
          <a:lstStyle/>
          <a:p>
            <a:r>
              <a:rPr lang="en-US" sz="1600" b="1" dirty="0" smtClean="0"/>
              <a:t>Scenario 1b</a:t>
            </a:r>
            <a:r>
              <a:rPr lang="en-US" sz="1600" dirty="0" smtClean="0"/>
              <a:t>: A </a:t>
            </a:r>
            <a:r>
              <a:rPr lang="en-US" sz="1600" dirty="0"/>
              <a:t>teacher </a:t>
            </a:r>
            <a:r>
              <a:rPr lang="en-US" sz="1600" u="sng" dirty="0"/>
              <a:t>at IFL</a:t>
            </a:r>
            <a:r>
              <a:rPr lang="en-US" sz="1600" dirty="0"/>
              <a:t> noticed that an activity she used in class did not work well. She thought about this after the lesson and made some notes in her diary. </a:t>
            </a:r>
            <a:r>
              <a:rPr lang="en-US" sz="1600" u="sng" dirty="0"/>
              <a:t>She discussed these notes with her colleagues and learned new teaching techniques.</a:t>
            </a:r>
            <a:r>
              <a:rPr lang="en-US" sz="1600" dirty="0"/>
              <a:t> She tried these new techniques in her next lesson. This time the activity was more successful. </a:t>
            </a:r>
            <a:r>
              <a:rPr lang="en-US" sz="1600" u="sng" dirty="0"/>
              <a:t>She practiced it in several lessons and realized that it worked effectively.</a:t>
            </a:r>
            <a:r>
              <a:rPr lang="en-US" sz="1600" dirty="0"/>
              <a:t> </a:t>
            </a:r>
            <a:r>
              <a:rPr lang="en-US" sz="1600" u="sng" dirty="0"/>
              <a:t>She started to write up a paper to publish in a local ELT journal.</a:t>
            </a:r>
            <a:endParaRPr lang="en-US" sz="1600" dirty="0"/>
          </a:p>
        </p:txBody>
      </p:sp>
      <p:sp>
        <p:nvSpPr>
          <p:cNvPr id="13" name="Oval 12"/>
          <p:cNvSpPr/>
          <p:nvPr/>
        </p:nvSpPr>
        <p:spPr bwMode="auto">
          <a:xfrm>
            <a:off x="7541744" y="5215552"/>
            <a:ext cx="504056" cy="504056"/>
          </a:xfrm>
          <a:prstGeom prst="ellipse">
            <a:avLst/>
          </a:prstGeom>
          <a:solidFill>
            <a:srgbClr val="C0F96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ＭＳ Ｐゴシック" pitchFamily="1" charset="-128"/>
              </a:rPr>
              <a:t>1b</a:t>
            </a:r>
          </a:p>
        </p:txBody>
      </p:sp>
    </p:spTree>
    <p:extLst>
      <p:ext uri="{BB962C8B-B14F-4D97-AF65-F5344CB8AC3E}">
        <p14:creationId xmlns:p14="http://schemas.microsoft.com/office/powerpoint/2010/main" val="19703715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59160"/>
          </a:xfrm>
        </p:spPr>
        <p:txBody>
          <a:bodyPr/>
          <a:lstStyle/>
          <a:p>
            <a:r>
              <a:rPr lang="en-US" b="0" dirty="0" smtClean="0"/>
              <a:t>Analysis: content (Cont.)</a:t>
            </a:r>
            <a:endParaRPr lang="en-US" b="0" dirty="0"/>
          </a:p>
        </p:txBody>
      </p:sp>
      <p:sp>
        <p:nvSpPr>
          <p:cNvPr id="3" name="Content Placeholder 2"/>
          <p:cNvSpPr>
            <a:spLocks noGrp="1"/>
          </p:cNvSpPr>
          <p:nvPr>
            <p:ph idx="1"/>
          </p:nvPr>
        </p:nvSpPr>
        <p:spPr>
          <a:xfrm>
            <a:off x="539552" y="1196752"/>
            <a:ext cx="8206680" cy="4755232"/>
          </a:xfrm>
        </p:spPr>
        <p:txBody>
          <a:bodyPr/>
          <a:lstStyle/>
          <a:p>
            <a:pPr marL="0" indent="0">
              <a:buNone/>
            </a:pPr>
            <a:r>
              <a:rPr lang="en-US" sz="2400" b="1" dirty="0"/>
              <a:t>P</a:t>
            </a:r>
            <a:r>
              <a:rPr lang="en-US" sz="2400" b="1" dirty="0" smtClean="0"/>
              <a:t>articipants’ opinions about scenario 8a</a:t>
            </a:r>
          </a:p>
          <a:p>
            <a:pPr marL="0" indent="0">
              <a:buNone/>
            </a:pPr>
            <a:endParaRPr lang="en-US" sz="2400" b="1" dirty="0" smtClean="0"/>
          </a:p>
          <a:p>
            <a:pPr marL="0" indent="0">
              <a:buNone/>
            </a:pPr>
            <a:endParaRPr lang="en-US" sz="2400" b="1" dirty="0"/>
          </a:p>
          <a:p>
            <a:pPr marL="0" indent="0">
              <a:buNone/>
            </a:pPr>
            <a:endParaRPr lang="en-US" sz="2400" b="1" dirty="0"/>
          </a:p>
          <a:p>
            <a:pPr marL="0" indent="0">
              <a:buNone/>
            </a:pPr>
            <a:r>
              <a:rPr lang="en-US" sz="1400" b="1" dirty="0" smtClean="0"/>
              <a:t>		</a:t>
            </a:r>
            <a:r>
              <a:rPr lang="en-US" sz="1400" dirty="0" smtClean="0"/>
              <a:t>K3</a:t>
            </a:r>
            <a:r>
              <a:rPr lang="en-US" sz="1400" b="1" dirty="0" smtClean="0"/>
              <a:t>		</a:t>
            </a:r>
            <a:r>
              <a:rPr lang="en-US" sz="1400" dirty="0" smtClean="0"/>
              <a:t>K2</a:t>
            </a:r>
            <a:endParaRPr lang="en-US" sz="1400" b="1" dirty="0" smtClean="0"/>
          </a:p>
          <a:p>
            <a:pPr marL="0" indent="0">
              <a:buNone/>
            </a:pPr>
            <a:r>
              <a:rPr lang="en-US" sz="2000" dirty="0" smtClean="0"/>
              <a:t>			           </a:t>
            </a:r>
            <a:r>
              <a:rPr lang="en-US" sz="1400" dirty="0" smtClean="0"/>
              <a:t>K1              K4</a:t>
            </a:r>
            <a:r>
              <a:rPr lang="en-US" sz="2000" dirty="0" smtClean="0"/>
              <a:t>	</a:t>
            </a:r>
          </a:p>
          <a:p>
            <a:pPr marL="0" indent="0">
              <a:buNone/>
            </a:pPr>
            <a:endParaRPr lang="en-US" sz="2000" dirty="0" smtClean="0"/>
          </a:p>
          <a:p>
            <a:pPr marL="0" indent="0">
              <a:buNone/>
            </a:pPr>
            <a:r>
              <a:rPr lang="en-US" sz="2000" dirty="0" smtClean="0"/>
              <a:t>Not                                            Teacher</a:t>
            </a:r>
          </a:p>
          <a:p>
            <a:pPr marL="0" indent="0">
              <a:buNone/>
            </a:pPr>
            <a:r>
              <a:rPr lang="en-US" sz="2000" dirty="0" smtClean="0"/>
              <a:t>Research		 research		                             Research</a:t>
            </a:r>
          </a:p>
          <a:p>
            <a:pPr marL="0" indent="0">
              <a:buNone/>
            </a:pPr>
            <a:r>
              <a:rPr lang="en-US" sz="2000" dirty="0"/>
              <a:t>	</a:t>
            </a:r>
            <a:r>
              <a:rPr lang="en-US" sz="2000" dirty="0" smtClean="0"/>
              <a:t>						        </a:t>
            </a:r>
            <a:r>
              <a:rPr lang="en-US" sz="1600" dirty="0" smtClean="0"/>
              <a:t>    </a:t>
            </a:r>
          </a:p>
          <a:p>
            <a:pPr marL="0" indent="0">
              <a:buNone/>
            </a:pPr>
            <a:r>
              <a:rPr lang="en-US" sz="1600" dirty="0"/>
              <a:t>	</a:t>
            </a:r>
            <a:r>
              <a:rPr lang="en-US" sz="1600" dirty="0" smtClean="0"/>
              <a:t>						                   </a:t>
            </a:r>
            <a:r>
              <a:rPr lang="en-US" sz="1000" dirty="0" smtClean="0"/>
              <a:t> </a:t>
            </a:r>
            <a:endParaRPr lang="en-US" sz="1600" dirty="0" smtClean="0"/>
          </a:p>
          <a:p>
            <a:pPr marL="0" indent="0">
              <a:buNone/>
            </a:pPr>
            <a:r>
              <a:rPr lang="en-US" sz="1600" dirty="0"/>
              <a:t>	</a:t>
            </a:r>
            <a:r>
              <a:rPr lang="en-US" sz="1600" dirty="0" smtClean="0"/>
              <a:t>						          	  </a:t>
            </a:r>
            <a:endParaRPr lang="en-US" sz="2000" dirty="0"/>
          </a:p>
        </p:txBody>
      </p:sp>
      <p:cxnSp>
        <p:nvCxnSpPr>
          <p:cNvPr id="5" name="Straight Connector 4"/>
          <p:cNvCxnSpPr/>
          <p:nvPr/>
        </p:nvCxnSpPr>
        <p:spPr bwMode="auto">
          <a:xfrm>
            <a:off x="611560" y="4293096"/>
            <a:ext cx="8064896" cy="0"/>
          </a:xfrm>
          <a:prstGeom prst="line">
            <a:avLst/>
          </a:prstGeom>
          <a:solidFill>
            <a:schemeClr val="accent1"/>
          </a:solidFill>
          <a:ln w="9525" cap="flat" cmpd="sng" algn="ctr">
            <a:solidFill>
              <a:srgbClr val="00B050"/>
            </a:solidFill>
            <a:prstDash val="solid"/>
            <a:round/>
            <a:headEnd type="triangle" w="med" len="med"/>
            <a:tailEnd type="triangle" w="med" len="med"/>
          </a:ln>
          <a:effectLst/>
        </p:spPr>
      </p:cxnSp>
      <p:cxnSp>
        <p:nvCxnSpPr>
          <p:cNvPr id="7" name="Straight Connector 6"/>
          <p:cNvCxnSpPr/>
          <p:nvPr/>
        </p:nvCxnSpPr>
        <p:spPr bwMode="auto">
          <a:xfrm>
            <a:off x="3563888" y="2893006"/>
            <a:ext cx="0" cy="2322546"/>
          </a:xfrm>
          <a:prstGeom prst="line">
            <a:avLst/>
          </a:prstGeom>
          <a:solidFill>
            <a:schemeClr val="accent1"/>
          </a:solidFill>
          <a:ln w="9525" cap="flat" cmpd="sng" algn="ctr">
            <a:solidFill>
              <a:srgbClr val="00B050"/>
            </a:solidFill>
            <a:prstDash val="solid"/>
            <a:round/>
            <a:headEnd type="triangle" w="med" len="med"/>
            <a:tailEnd type="triangle" w="med" len="med"/>
          </a:ln>
          <a:effectLst/>
        </p:spPr>
      </p:cxnSp>
      <p:sp>
        <p:nvSpPr>
          <p:cNvPr id="8" name="TextBox 7"/>
          <p:cNvSpPr txBox="1"/>
          <p:nvPr/>
        </p:nvSpPr>
        <p:spPr>
          <a:xfrm>
            <a:off x="2627784" y="2492896"/>
            <a:ext cx="1944216" cy="400110"/>
          </a:xfrm>
          <a:prstGeom prst="rect">
            <a:avLst/>
          </a:prstGeom>
          <a:noFill/>
          <a:ln>
            <a:noFill/>
          </a:ln>
        </p:spPr>
        <p:txBody>
          <a:bodyPr wrap="square" rtlCol="0">
            <a:spAutoFit/>
          </a:bodyPr>
          <a:lstStyle/>
          <a:p>
            <a:pPr algn="ctr"/>
            <a:r>
              <a:rPr lang="en-US" sz="2000" dirty="0" smtClean="0"/>
              <a:t>Quantitative</a:t>
            </a:r>
            <a:endParaRPr lang="en-US" sz="2000" dirty="0"/>
          </a:p>
        </p:txBody>
      </p:sp>
      <p:sp>
        <p:nvSpPr>
          <p:cNvPr id="9" name="TextBox 8"/>
          <p:cNvSpPr txBox="1"/>
          <p:nvPr/>
        </p:nvSpPr>
        <p:spPr>
          <a:xfrm>
            <a:off x="2627784" y="5229200"/>
            <a:ext cx="1944216" cy="400110"/>
          </a:xfrm>
          <a:prstGeom prst="rect">
            <a:avLst/>
          </a:prstGeom>
          <a:noFill/>
          <a:ln>
            <a:noFill/>
          </a:ln>
        </p:spPr>
        <p:txBody>
          <a:bodyPr wrap="square" rtlCol="0">
            <a:spAutoFit/>
          </a:bodyPr>
          <a:lstStyle/>
          <a:p>
            <a:pPr algn="ctr"/>
            <a:r>
              <a:rPr lang="en-US" sz="2000" dirty="0" smtClean="0"/>
              <a:t>Qualitative</a:t>
            </a:r>
            <a:endParaRPr lang="en-US" sz="2000" dirty="0"/>
          </a:p>
        </p:txBody>
      </p:sp>
      <p:sp>
        <p:nvSpPr>
          <p:cNvPr id="11" name="TextBox 10"/>
          <p:cNvSpPr txBox="1"/>
          <p:nvPr/>
        </p:nvSpPr>
        <p:spPr>
          <a:xfrm>
            <a:off x="232994" y="1661228"/>
            <a:ext cx="8659486" cy="830997"/>
          </a:xfrm>
          <a:prstGeom prst="rect">
            <a:avLst/>
          </a:prstGeom>
          <a:noFill/>
          <a:ln>
            <a:noFill/>
          </a:ln>
        </p:spPr>
        <p:txBody>
          <a:bodyPr wrap="square" rtlCol="0">
            <a:spAutoFit/>
          </a:bodyPr>
          <a:lstStyle/>
          <a:p>
            <a:r>
              <a:rPr lang="en-US" sz="1600" b="1" dirty="0" smtClean="0"/>
              <a:t>Scenario 8a</a:t>
            </a:r>
            <a:r>
              <a:rPr lang="en-US" sz="1600" dirty="0" smtClean="0"/>
              <a:t>: </a:t>
            </a:r>
            <a:r>
              <a:rPr lang="en-US" sz="1600" dirty="0"/>
              <a:t>Mid-way through a course, a teacher gave a class of 30 students a feedback form. The next day, five students handed in their completed forms. The teacher read these and used the information to decide what to do in the second part of the course.</a:t>
            </a:r>
          </a:p>
        </p:txBody>
      </p:sp>
      <p:sp>
        <p:nvSpPr>
          <p:cNvPr id="10" name="Oval 9"/>
          <p:cNvSpPr/>
          <p:nvPr/>
        </p:nvSpPr>
        <p:spPr bwMode="auto">
          <a:xfrm>
            <a:off x="4139952" y="3140968"/>
            <a:ext cx="504056" cy="50405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b="1" dirty="0" smtClean="0">
                <a:ea typeface="ＭＳ Ｐゴシック" pitchFamily="1" charset="-128"/>
              </a:rPr>
              <a:t>8a</a:t>
            </a:r>
            <a:endParaRPr kumimoji="0" lang="en-US" sz="11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4" name="Oval 13"/>
          <p:cNvSpPr/>
          <p:nvPr/>
        </p:nvSpPr>
        <p:spPr bwMode="auto">
          <a:xfrm>
            <a:off x="2267744" y="3140968"/>
            <a:ext cx="504056" cy="504056"/>
          </a:xfrm>
          <a:prstGeom prst="ellipse">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b="1" dirty="0" smtClean="0">
                <a:ea typeface="ＭＳ Ｐゴシック" pitchFamily="1" charset="-128"/>
              </a:rPr>
              <a:t>8a</a:t>
            </a:r>
            <a:endParaRPr kumimoji="0" lang="en-US" sz="1100" b="1" i="0" u="none" strike="noStrike" cap="none" normalizeH="0" baseline="0" dirty="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19382436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59160"/>
          </a:xfrm>
        </p:spPr>
        <p:txBody>
          <a:bodyPr/>
          <a:lstStyle/>
          <a:p>
            <a:r>
              <a:rPr lang="en-US" b="0" dirty="0" smtClean="0"/>
              <a:t>Analysis: content (Cont.)</a:t>
            </a:r>
            <a:endParaRPr lang="en-US" b="0" dirty="0"/>
          </a:p>
        </p:txBody>
      </p:sp>
      <p:sp>
        <p:nvSpPr>
          <p:cNvPr id="3" name="Content Placeholder 2"/>
          <p:cNvSpPr>
            <a:spLocks noGrp="1"/>
          </p:cNvSpPr>
          <p:nvPr>
            <p:ph idx="1"/>
          </p:nvPr>
        </p:nvSpPr>
        <p:spPr>
          <a:xfrm>
            <a:off x="539552" y="1196752"/>
            <a:ext cx="8206680" cy="4755232"/>
          </a:xfrm>
        </p:spPr>
        <p:txBody>
          <a:bodyPr/>
          <a:lstStyle/>
          <a:p>
            <a:pPr marL="0" indent="0">
              <a:buNone/>
            </a:pPr>
            <a:r>
              <a:rPr lang="en-US" sz="2400" b="1" dirty="0"/>
              <a:t>P</a:t>
            </a:r>
            <a:r>
              <a:rPr lang="en-US" sz="2400" b="1" dirty="0" smtClean="0"/>
              <a:t>articipants’ opinions about scenario 8b</a:t>
            </a:r>
          </a:p>
          <a:p>
            <a:pPr marL="0" indent="0">
              <a:buNone/>
            </a:pPr>
            <a:endParaRPr lang="en-US" sz="2400" b="1" dirty="0" smtClean="0"/>
          </a:p>
          <a:p>
            <a:pPr marL="0" indent="0">
              <a:buNone/>
            </a:pPr>
            <a:endParaRPr lang="en-US" sz="2400" b="1" dirty="0"/>
          </a:p>
          <a:p>
            <a:pPr marL="0" indent="0">
              <a:buNone/>
            </a:pPr>
            <a:endParaRPr lang="en-US" sz="2400" b="1" dirty="0"/>
          </a:p>
          <a:p>
            <a:pPr marL="0" indent="0">
              <a:buNone/>
            </a:pPr>
            <a:r>
              <a:rPr lang="en-US" sz="1400" b="1" dirty="0" smtClean="0"/>
              <a:t>			</a:t>
            </a:r>
          </a:p>
          <a:p>
            <a:pPr marL="0" indent="0">
              <a:buNone/>
            </a:pPr>
            <a:r>
              <a:rPr lang="en-US" sz="2000" dirty="0" smtClean="0"/>
              <a:t>			          </a:t>
            </a:r>
            <a:r>
              <a:rPr lang="en-US" sz="1400" dirty="0" smtClean="0"/>
              <a:t>            </a:t>
            </a:r>
            <a:r>
              <a:rPr lang="en-US" sz="2000" dirty="0" smtClean="0"/>
              <a:t>	</a:t>
            </a:r>
          </a:p>
          <a:p>
            <a:pPr marL="0" indent="0">
              <a:buNone/>
            </a:pPr>
            <a:endParaRPr lang="en-US" sz="2000" dirty="0" smtClean="0"/>
          </a:p>
          <a:p>
            <a:pPr marL="0" indent="0">
              <a:buNone/>
            </a:pPr>
            <a:r>
              <a:rPr lang="en-US" sz="2000" dirty="0" smtClean="0"/>
              <a:t>Not                                            Teacher</a:t>
            </a:r>
          </a:p>
          <a:p>
            <a:pPr marL="0" indent="0">
              <a:buNone/>
            </a:pPr>
            <a:r>
              <a:rPr lang="en-US" sz="2000" dirty="0" smtClean="0"/>
              <a:t>Research		 research		                             Research</a:t>
            </a:r>
          </a:p>
          <a:p>
            <a:pPr marL="0" indent="0">
              <a:buNone/>
            </a:pPr>
            <a:r>
              <a:rPr lang="en-US" sz="2000" dirty="0"/>
              <a:t>	</a:t>
            </a:r>
            <a:r>
              <a:rPr lang="en-US" sz="2000" dirty="0" smtClean="0"/>
              <a:t>             </a:t>
            </a:r>
            <a:r>
              <a:rPr lang="en-US" sz="1400" dirty="0" smtClean="0"/>
              <a:t>K3</a:t>
            </a:r>
            <a:r>
              <a:rPr lang="en-US" sz="2000" dirty="0" smtClean="0"/>
              <a:t>						        </a:t>
            </a:r>
            <a:endParaRPr lang="en-US" sz="1600" dirty="0" smtClean="0"/>
          </a:p>
          <a:p>
            <a:pPr marL="0" indent="0">
              <a:buNone/>
            </a:pPr>
            <a:r>
              <a:rPr lang="en-US" sz="1600" dirty="0"/>
              <a:t>	</a:t>
            </a:r>
            <a:r>
              <a:rPr lang="en-US" sz="1600" dirty="0" smtClean="0"/>
              <a:t>		              K</a:t>
            </a:r>
            <a:r>
              <a:rPr lang="en-US" sz="1400" dirty="0" smtClean="0"/>
              <a:t>1</a:t>
            </a:r>
            <a:r>
              <a:rPr lang="en-US" sz="1600" dirty="0" smtClean="0"/>
              <a:t>	          </a:t>
            </a:r>
            <a:r>
              <a:rPr lang="en-US" sz="1400" dirty="0" smtClean="0"/>
              <a:t>K2</a:t>
            </a:r>
          </a:p>
          <a:p>
            <a:pPr marL="0" indent="0">
              <a:buNone/>
            </a:pPr>
            <a:r>
              <a:rPr lang="en-US" sz="1400" dirty="0"/>
              <a:t> </a:t>
            </a:r>
            <a:r>
              <a:rPr lang="en-US" sz="1400" dirty="0" smtClean="0"/>
              <a:t>                                   </a:t>
            </a:r>
            <a:r>
              <a:rPr lang="en-US" sz="1600" dirty="0" smtClean="0"/>
              <a:t>			 </a:t>
            </a:r>
            <a:r>
              <a:rPr lang="en-US" sz="1400" dirty="0" smtClean="0"/>
              <a:t>K4</a:t>
            </a:r>
            <a:r>
              <a:rPr lang="en-US" sz="1600" dirty="0" smtClean="0"/>
              <a:t>            </a:t>
            </a:r>
          </a:p>
          <a:p>
            <a:pPr marL="0" indent="0">
              <a:buNone/>
            </a:pPr>
            <a:r>
              <a:rPr lang="en-US" sz="1600" dirty="0"/>
              <a:t>	</a:t>
            </a:r>
            <a:r>
              <a:rPr lang="en-US" sz="1600" dirty="0" smtClean="0"/>
              <a:t>						          	  </a:t>
            </a:r>
            <a:endParaRPr lang="en-US" sz="2000" dirty="0"/>
          </a:p>
        </p:txBody>
      </p:sp>
      <p:cxnSp>
        <p:nvCxnSpPr>
          <p:cNvPr id="5" name="Straight Connector 4"/>
          <p:cNvCxnSpPr/>
          <p:nvPr/>
        </p:nvCxnSpPr>
        <p:spPr bwMode="auto">
          <a:xfrm>
            <a:off x="611560" y="4293096"/>
            <a:ext cx="8064896" cy="0"/>
          </a:xfrm>
          <a:prstGeom prst="line">
            <a:avLst/>
          </a:prstGeom>
          <a:solidFill>
            <a:schemeClr val="accent1"/>
          </a:solidFill>
          <a:ln w="9525" cap="flat" cmpd="sng" algn="ctr">
            <a:solidFill>
              <a:srgbClr val="00B050"/>
            </a:solidFill>
            <a:prstDash val="solid"/>
            <a:round/>
            <a:headEnd type="triangle" w="med" len="med"/>
            <a:tailEnd type="triangle" w="med" len="med"/>
          </a:ln>
          <a:effectLst/>
        </p:spPr>
      </p:cxnSp>
      <p:cxnSp>
        <p:nvCxnSpPr>
          <p:cNvPr id="7" name="Straight Connector 6"/>
          <p:cNvCxnSpPr>
            <a:endCxn id="9" idx="0"/>
          </p:cNvCxnSpPr>
          <p:nvPr/>
        </p:nvCxnSpPr>
        <p:spPr bwMode="auto">
          <a:xfrm>
            <a:off x="3563888" y="2893006"/>
            <a:ext cx="36004" cy="2800180"/>
          </a:xfrm>
          <a:prstGeom prst="line">
            <a:avLst/>
          </a:prstGeom>
          <a:solidFill>
            <a:schemeClr val="accent1"/>
          </a:solidFill>
          <a:ln w="9525" cap="flat" cmpd="sng" algn="ctr">
            <a:solidFill>
              <a:srgbClr val="00B050"/>
            </a:solidFill>
            <a:prstDash val="solid"/>
            <a:round/>
            <a:headEnd type="triangle" w="med" len="med"/>
            <a:tailEnd type="triangle" w="med" len="med"/>
          </a:ln>
          <a:effectLst/>
        </p:spPr>
      </p:cxnSp>
      <p:sp>
        <p:nvSpPr>
          <p:cNvPr id="8" name="TextBox 7"/>
          <p:cNvSpPr txBox="1"/>
          <p:nvPr/>
        </p:nvSpPr>
        <p:spPr>
          <a:xfrm>
            <a:off x="2627784" y="2492896"/>
            <a:ext cx="1944216" cy="400110"/>
          </a:xfrm>
          <a:prstGeom prst="rect">
            <a:avLst/>
          </a:prstGeom>
          <a:noFill/>
          <a:ln>
            <a:noFill/>
          </a:ln>
        </p:spPr>
        <p:txBody>
          <a:bodyPr wrap="square" rtlCol="0">
            <a:spAutoFit/>
          </a:bodyPr>
          <a:lstStyle/>
          <a:p>
            <a:pPr algn="ctr"/>
            <a:r>
              <a:rPr lang="en-US" sz="2000" dirty="0" smtClean="0"/>
              <a:t>Quantitative</a:t>
            </a:r>
            <a:endParaRPr lang="en-US" sz="2000" dirty="0"/>
          </a:p>
        </p:txBody>
      </p:sp>
      <p:sp>
        <p:nvSpPr>
          <p:cNvPr id="9" name="TextBox 8"/>
          <p:cNvSpPr txBox="1"/>
          <p:nvPr/>
        </p:nvSpPr>
        <p:spPr>
          <a:xfrm>
            <a:off x="2627784" y="5693186"/>
            <a:ext cx="1944216" cy="400110"/>
          </a:xfrm>
          <a:prstGeom prst="rect">
            <a:avLst/>
          </a:prstGeom>
          <a:noFill/>
          <a:ln>
            <a:noFill/>
          </a:ln>
        </p:spPr>
        <p:txBody>
          <a:bodyPr wrap="square" rtlCol="0">
            <a:spAutoFit/>
          </a:bodyPr>
          <a:lstStyle/>
          <a:p>
            <a:pPr algn="ctr"/>
            <a:r>
              <a:rPr lang="en-US" sz="2000" dirty="0" smtClean="0"/>
              <a:t>Qualitative</a:t>
            </a:r>
            <a:endParaRPr lang="en-US" sz="2000" dirty="0"/>
          </a:p>
        </p:txBody>
      </p:sp>
      <p:sp>
        <p:nvSpPr>
          <p:cNvPr id="11" name="TextBox 10"/>
          <p:cNvSpPr txBox="1"/>
          <p:nvPr/>
        </p:nvSpPr>
        <p:spPr>
          <a:xfrm>
            <a:off x="232994" y="1661228"/>
            <a:ext cx="8659486" cy="830997"/>
          </a:xfrm>
          <a:prstGeom prst="rect">
            <a:avLst/>
          </a:prstGeom>
          <a:noFill/>
          <a:ln>
            <a:noFill/>
          </a:ln>
        </p:spPr>
        <p:txBody>
          <a:bodyPr wrap="square" rtlCol="0">
            <a:spAutoFit/>
          </a:bodyPr>
          <a:lstStyle/>
          <a:p>
            <a:r>
              <a:rPr lang="en-US" sz="1600" b="1" dirty="0" smtClean="0"/>
              <a:t>Scenario 8b</a:t>
            </a:r>
            <a:r>
              <a:rPr lang="en-US" sz="1600" dirty="0" smtClean="0"/>
              <a:t>: </a:t>
            </a:r>
            <a:r>
              <a:rPr lang="en-US" sz="1600" dirty="0"/>
              <a:t>Mid-way through a course, a teacher at IFL spent half an hour talking with his students in order to elicit some feedback on her teaching. He noted what the students shared and used the information to decide what to do in the second part of the course. </a:t>
            </a:r>
          </a:p>
        </p:txBody>
      </p:sp>
      <p:sp>
        <p:nvSpPr>
          <p:cNvPr id="12" name="Oval 11"/>
          <p:cNvSpPr/>
          <p:nvPr/>
        </p:nvSpPr>
        <p:spPr bwMode="auto">
          <a:xfrm>
            <a:off x="2280444" y="4932660"/>
            <a:ext cx="504056" cy="504056"/>
          </a:xfrm>
          <a:prstGeom prst="ellipse">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b="1" dirty="0" smtClean="0">
                <a:ea typeface="ＭＳ Ｐゴシック" pitchFamily="1" charset="-128"/>
              </a:rPr>
              <a:t>8b</a:t>
            </a:r>
            <a:endParaRPr kumimoji="0" lang="en-US" sz="11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15" name="Oval 14"/>
          <p:cNvSpPr/>
          <p:nvPr/>
        </p:nvSpPr>
        <p:spPr bwMode="auto">
          <a:xfrm>
            <a:off x="4178052" y="4869160"/>
            <a:ext cx="504056" cy="504056"/>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b="1" dirty="0" smtClean="0">
                <a:ea typeface="ＭＳ Ｐゴシック" pitchFamily="1" charset="-128"/>
              </a:rPr>
              <a:t>8b</a:t>
            </a:r>
            <a:endParaRPr kumimoji="0" lang="en-US" sz="1100" b="1" i="0" u="none" strike="noStrike" cap="none" normalizeH="0" baseline="0" dirty="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17478557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624"/>
            <a:ext cx="7772400" cy="587152"/>
          </a:xfrm>
        </p:spPr>
        <p:txBody>
          <a:bodyPr/>
          <a:lstStyle/>
          <a:p>
            <a:r>
              <a:rPr lang="en-US" b="0" dirty="0" smtClean="0"/>
              <a:t>Analysis: content (</a:t>
            </a:r>
            <a:r>
              <a:rPr lang="en-US" b="0" dirty="0"/>
              <a:t>Cont</a:t>
            </a:r>
            <a:r>
              <a:rPr lang="en-US" b="0" dirty="0" smtClean="0"/>
              <a:t>.)</a:t>
            </a:r>
            <a:r>
              <a:rPr lang="en-US" dirty="0" smtClean="0"/>
              <a:t/>
            </a:r>
            <a:br>
              <a:rPr lang="en-US" dirty="0" smtClean="0"/>
            </a:br>
            <a:r>
              <a:rPr lang="en-US" sz="2400" dirty="0"/>
              <a:t>P</a:t>
            </a:r>
            <a:r>
              <a:rPr lang="en-US" sz="2400" dirty="0" smtClean="0"/>
              <a:t>articipants’ opinions about the research scenarios</a:t>
            </a:r>
            <a:endParaRPr lang="en-US" dirty="0"/>
          </a:p>
        </p:txBody>
      </p:sp>
      <p:sp>
        <p:nvSpPr>
          <p:cNvPr id="5" name="TextBox 4"/>
          <p:cNvSpPr txBox="1"/>
          <p:nvPr/>
        </p:nvSpPr>
        <p:spPr>
          <a:xfrm>
            <a:off x="5652120" y="5898758"/>
            <a:ext cx="2952328" cy="338554"/>
          </a:xfrm>
          <a:prstGeom prst="rect">
            <a:avLst/>
          </a:prstGeom>
          <a:noFill/>
        </p:spPr>
        <p:txBody>
          <a:bodyPr wrap="square" rtlCol="0">
            <a:spAutoFit/>
          </a:bodyPr>
          <a:lstStyle/>
          <a:p>
            <a:r>
              <a:rPr lang="en-US" sz="1600" dirty="0" smtClean="0"/>
              <a:t>Borg’s (2010) definition of TR</a:t>
            </a:r>
            <a:endParaRPr lang="en-US" sz="1600" dirty="0"/>
          </a:p>
        </p:txBody>
      </p:sp>
      <p:sp>
        <p:nvSpPr>
          <p:cNvPr id="6" name="Up Arrow 5"/>
          <p:cNvSpPr/>
          <p:nvPr/>
        </p:nvSpPr>
        <p:spPr bwMode="auto">
          <a:xfrm>
            <a:off x="7308304" y="5423738"/>
            <a:ext cx="216024" cy="237510"/>
          </a:xfrm>
          <a:prstGeom prst="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cxnSp>
        <p:nvCxnSpPr>
          <p:cNvPr id="8" name="Straight Arrow Connector 7"/>
          <p:cNvCxnSpPr/>
          <p:nvPr/>
        </p:nvCxnSpPr>
        <p:spPr bwMode="auto">
          <a:xfrm>
            <a:off x="6228184" y="5877272"/>
            <a:ext cx="2232248" cy="0"/>
          </a:xfrm>
          <a:prstGeom prst="straightConnector1">
            <a:avLst/>
          </a:prstGeom>
          <a:solidFill>
            <a:schemeClr val="accent1"/>
          </a:solidFill>
          <a:ln w="28575" cap="flat" cmpd="sng" algn="ctr">
            <a:solidFill>
              <a:schemeClr val="tx1"/>
            </a:solidFill>
            <a:prstDash val="solid"/>
            <a:round/>
            <a:headEnd type="none" w="med" len="med"/>
            <a:tailEnd type="triangle" w="med" len="med"/>
          </a:ln>
          <a:effectLst/>
        </p:spPr>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103" y="1052736"/>
            <a:ext cx="7526337"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05169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6632"/>
            <a:ext cx="7772400" cy="587152"/>
          </a:xfrm>
        </p:spPr>
        <p:txBody>
          <a:bodyPr/>
          <a:lstStyle/>
          <a:p>
            <a:r>
              <a:rPr lang="en-US" b="0" dirty="0" smtClean="0"/>
              <a:t>Findings</a:t>
            </a:r>
            <a:endParaRPr lang="en-US" b="0" dirty="0"/>
          </a:p>
        </p:txBody>
      </p:sp>
      <p:graphicFrame>
        <p:nvGraphicFramePr>
          <p:cNvPr id="5" name="Table 4"/>
          <p:cNvGraphicFramePr>
            <a:graphicFrameLocks noGrp="1"/>
          </p:cNvGraphicFramePr>
          <p:nvPr>
            <p:extLst>
              <p:ext uri="{D42A27DB-BD31-4B8C-83A1-F6EECF244321}">
                <p14:modId xmlns:p14="http://schemas.microsoft.com/office/powerpoint/2010/main" val="2685663047"/>
              </p:ext>
            </p:extLst>
          </p:nvPr>
        </p:nvGraphicFramePr>
        <p:xfrm>
          <a:off x="1475655" y="1195490"/>
          <a:ext cx="7416825" cy="4897806"/>
        </p:xfrm>
        <a:graphic>
          <a:graphicData uri="http://schemas.openxmlformats.org/drawingml/2006/table">
            <a:tbl>
              <a:tblPr firstRow="1" firstCol="1" bandRow="1">
                <a:tableStyleId>{5C22544A-7EE6-4342-B048-85BDC9FD1C3A}</a:tableStyleId>
              </a:tblPr>
              <a:tblGrid>
                <a:gridCol w="1496974"/>
                <a:gridCol w="3130036"/>
                <a:gridCol w="2789815"/>
              </a:tblGrid>
              <a:tr h="490871">
                <a:tc>
                  <a:txBody>
                    <a:bodyPr/>
                    <a:lstStyle/>
                    <a:p>
                      <a:pPr marL="0" marR="0" algn="ctr">
                        <a:spcBef>
                          <a:spcPts val="0"/>
                        </a:spcBef>
                        <a:spcAft>
                          <a:spcPts val="0"/>
                        </a:spcAft>
                      </a:pPr>
                      <a:r>
                        <a:rPr lang="en-US" sz="1400" dirty="0">
                          <a:effectLst/>
                        </a:rPr>
                        <a:t> </a:t>
                      </a:r>
                      <a:endParaRPr lang="en-US" sz="1100" dirty="0">
                        <a:effectLst/>
                        <a:latin typeface="Times New Roman"/>
                        <a:ea typeface="Calibri"/>
                        <a:cs typeface="Times New Roman"/>
                      </a:endParaRPr>
                    </a:p>
                  </a:txBody>
                  <a:tcPr marL="60910" marR="60910" marT="0" marB="0">
                    <a:solidFill>
                      <a:schemeClr val="accent1">
                        <a:lumMod val="50000"/>
                      </a:schemeClr>
                    </a:solidFill>
                  </a:tcPr>
                </a:tc>
                <a:tc>
                  <a:txBody>
                    <a:bodyPr/>
                    <a:lstStyle/>
                    <a:p>
                      <a:pPr marL="0" marR="0" algn="ctr">
                        <a:spcBef>
                          <a:spcPts val="0"/>
                        </a:spcBef>
                        <a:spcAft>
                          <a:spcPts val="0"/>
                        </a:spcAft>
                      </a:pPr>
                      <a:r>
                        <a:rPr lang="en-US" sz="1800" dirty="0">
                          <a:effectLst/>
                        </a:rPr>
                        <a:t>ELT teacher research</a:t>
                      </a:r>
                      <a:endParaRPr lang="en-US" sz="1400" dirty="0">
                        <a:effectLst/>
                      </a:endParaRPr>
                    </a:p>
                    <a:p>
                      <a:pPr marL="0" marR="0" algn="ctr">
                        <a:spcBef>
                          <a:spcPts val="0"/>
                        </a:spcBef>
                        <a:spcAft>
                          <a:spcPts val="0"/>
                        </a:spcAft>
                      </a:pPr>
                      <a:r>
                        <a:rPr lang="en-US" sz="1400" dirty="0">
                          <a:effectLst/>
                        </a:rPr>
                        <a:t> </a:t>
                      </a:r>
                      <a:endParaRPr lang="en-US" sz="1100" dirty="0">
                        <a:effectLst/>
                        <a:latin typeface="Times New Roman"/>
                        <a:ea typeface="Calibri"/>
                        <a:cs typeface="Times New Roman"/>
                      </a:endParaRPr>
                    </a:p>
                  </a:txBody>
                  <a:tcPr marL="60910" marR="60910" marT="0" marB="0">
                    <a:solidFill>
                      <a:schemeClr val="accent1">
                        <a:lumMod val="50000"/>
                      </a:schemeClr>
                    </a:solidFill>
                  </a:tcPr>
                </a:tc>
                <a:tc>
                  <a:txBody>
                    <a:bodyPr/>
                    <a:lstStyle/>
                    <a:p>
                      <a:pPr marL="0" marR="0" algn="ctr">
                        <a:spcBef>
                          <a:spcPts val="0"/>
                        </a:spcBef>
                        <a:spcAft>
                          <a:spcPts val="0"/>
                        </a:spcAft>
                      </a:pPr>
                      <a:r>
                        <a:rPr lang="en-US" sz="1800" dirty="0">
                          <a:effectLst/>
                        </a:rPr>
                        <a:t>Research</a:t>
                      </a:r>
                      <a:endParaRPr lang="en-US" sz="1100" dirty="0">
                        <a:effectLst/>
                        <a:latin typeface="Times New Roman"/>
                        <a:ea typeface="Calibri"/>
                        <a:cs typeface="Times New Roman"/>
                      </a:endParaRPr>
                    </a:p>
                  </a:txBody>
                  <a:tcPr marL="60910" marR="60910" marT="0" marB="0">
                    <a:solidFill>
                      <a:schemeClr val="accent1">
                        <a:lumMod val="50000"/>
                      </a:schemeClr>
                    </a:solidFill>
                  </a:tcPr>
                </a:tc>
              </a:tr>
              <a:tr h="490871">
                <a:tc>
                  <a:txBody>
                    <a:bodyPr/>
                    <a:lstStyle/>
                    <a:p>
                      <a:pPr marL="0" marR="0" algn="just">
                        <a:spcBef>
                          <a:spcPts val="0"/>
                        </a:spcBef>
                        <a:spcAft>
                          <a:spcPts val="0"/>
                        </a:spcAft>
                      </a:pPr>
                      <a:r>
                        <a:rPr lang="en-US" sz="1400" dirty="0">
                          <a:effectLst/>
                        </a:rPr>
                        <a:t> </a:t>
                      </a:r>
                      <a:endParaRPr lang="en-US" sz="1100" dirty="0">
                        <a:effectLst/>
                      </a:endParaRPr>
                    </a:p>
                    <a:p>
                      <a:pPr marL="0" marR="0" algn="just">
                        <a:spcBef>
                          <a:spcPts val="0"/>
                        </a:spcBef>
                        <a:spcAft>
                          <a:spcPts val="0"/>
                        </a:spcAft>
                      </a:pPr>
                      <a:r>
                        <a:rPr lang="en-US" sz="1400" dirty="0">
                          <a:effectLst/>
                        </a:rPr>
                        <a:t>Who?</a:t>
                      </a:r>
                      <a:endParaRPr lang="en-US" sz="1100" dirty="0">
                        <a:effectLst/>
                        <a:latin typeface="Times New Roman"/>
                        <a:ea typeface="Calibri"/>
                        <a:cs typeface="Times New Roman"/>
                      </a:endParaRPr>
                    </a:p>
                  </a:txBody>
                  <a:tcPr marL="60910" marR="60910" marT="0" marB="0">
                    <a:solidFill>
                      <a:schemeClr val="accent1">
                        <a:lumMod val="50000"/>
                      </a:schemeClr>
                    </a:solidFill>
                  </a:tcPr>
                </a:tc>
                <a:tc>
                  <a:txBody>
                    <a:bodyPr/>
                    <a:lstStyle/>
                    <a:p>
                      <a:pPr marL="0" marR="0">
                        <a:spcBef>
                          <a:spcPts val="0"/>
                        </a:spcBef>
                        <a:spcAft>
                          <a:spcPts val="0"/>
                        </a:spcAft>
                      </a:pPr>
                      <a:r>
                        <a:rPr lang="en-US" sz="1400">
                          <a:effectLst/>
                        </a:rPr>
                        <a:t>Research is conducted by teachers.</a:t>
                      </a:r>
                      <a:endParaRPr lang="en-US" sz="1100">
                        <a:effectLst/>
                        <a:latin typeface="Times New Roman"/>
                        <a:ea typeface="Calibri"/>
                        <a:cs typeface="Times New Roman"/>
                      </a:endParaRPr>
                    </a:p>
                  </a:txBody>
                  <a:tcPr marL="60910" marR="60910" marT="0" marB="0"/>
                </a:tc>
                <a:tc>
                  <a:txBody>
                    <a:bodyPr/>
                    <a:lstStyle/>
                    <a:p>
                      <a:pPr marL="0" marR="0">
                        <a:spcBef>
                          <a:spcPts val="0"/>
                        </a:spcBef>
                        <a:spcAft>
                          <a:spcPts val="0"/>
                        </a:spcAft>
                      </a:pPr>
                      <a:r>
                        <a:rPr lang="en-US" sz="1400">
                          <a:effectLst/>
                        </a:rPr>
                        <a:t>Research is not necessarily conducted by teachers.</a:t>
                      </a:r>
                      <a:endParaRPr lang="en-US" sz="1100">
                        <a:effectLst/>
                        <a:latin typeface="Times New Roman"/>
                        <a:ea typeface="Calibri"/>
                        <a:cs typeface="Times New Roman"/>
                      </a:endParaRPr>
                    </a:p>
                  </a:txBody>
                  <a:tcPr marL="60910" marR="60910" marT="0" marB="0"/>
                </a:tc>
              </a:tr>
              <a:tr h="490871">
                <a:tc>
                  <a:txBody>
                    <a:bodyPr/>
                    <a:lstStyle/>
                    <a:p>
                      <a:pPr marL="0" marR="0">
                        <a:spcBef>
                          <a:spcPts val="0"/>
                        </a:spcBef>
                        <a:spcAft>
                          <a:spcPts val="0"/>
                        </a:spcAft>
                      </a:pPr>
                      <a:r>
                        <a:rPr lang="en-US" sz="1400" dirty="0">
                          <a:effectLst/>
                        </a:rPr>
                        <a:t>In what context?</a:t>
                      </a:r>
                      <a:endParaRPr lang="en-US" sz="1100" dirty="0">
                        <a:effectLst/>
                        <a:latin typeface="Times New Roman"/>
                        <a:ea typeface="Calibri"/>
                        <a:cs typeface="Times New Roman"/>
                      </a:endParaRPr>
                    </a:p>
                  </a:txBody>
                  <a:tcPr marL="60910" marR="60910" marT="0" marB="0">
                    <a:solidFill>
                      <a:schemeClr val="accent1">
                        <a:lumMod val="50000"/>
                      </a:schemeClr>
                    </a:solidFill>
                  </a:tcPr>
                </a:tc>
                <a:tc>
                  <a:txBody>
                    <a:bodyPr/>
                    <a:lstStyle/>
                    <a:p>
                      <a:pPr marL="0" marR="0">
                        <a:spcBef>
                          <a:spcPts val="0"/>
                        </a:spcBef>
                        <a:spcAft>
                          <a:spcPts val="0"/>
                        </a:spcAft>
                      </a:pPr>
                      <a:r>
                        <a:rPr lang="en-US" sz="1400">
                          <a:effectLst/>
                        </a:rPr>
                        <a:t>Classroom context</a:t>
                      </a:r>
                      <a:endParaRPr lang="en-US" sz="1100">
                        <a:effectLst/>
                        <a:latin typeface="Times New Roman"/>
                        <a:ea typeface="Calibri"/>
                        <a:cs typeface="Times New Roman"/>
                      </a:endParaRPr>
                    </a:p>
                  </a:txBody>
                  <a:tcPr marL="60910" marR="60910" marT="0" marB="0"/>
                </a:tc>
                <a:tc>
                  <a:txBody>
                    <a:bodyPr/>
                    <a:lstStyle/>
                    <a:p>
                      <a:pPr marL="0" marR="0">
                        <a:spcBef>
                          <a:spcPts val="0"/>
                        </a:spcBef>
                        <a:spcAft>
                          <a:spcPts val="0"/>
                        </a:spcAft>
                      </a:pPr>
                      <a:r>
                        <a:rPr lang="en-US" sz="1400">
                          <a:effectLst/>
                        </a:rPr>
                        <a:t>Classroom context and outside classroom context</a:t>
                      </a:r>
                      <a:endParaRPr lang="en-US" sz="1100">
                        <a:effectLst/>
                        <a:latin typeface="Times New Roman"/>
                        <a:ea typeface="Calibri"/>
                        <a:cs typeface="Times New Roman"/>
                      </a:endParaRPr>
                    </a:p>
                  </a:txBody>
                  <a:tcPr marL="60910" marR="60910" marT="0" marB="0"/>
                </a:tc>
              </a:tr>
              <a:tr h="736307">
                <a:tc>
                  <a:txBody>
                    <a:bodyPr/>
                    <a:lstStyle/>
                    <a:p>
                      <a:pPr marL="0" marR="0">
                        <a:spcBef>
                          <a:spcPts val="0"/>
                        </a:spcBef>
                        <a:spcAft>
                          <a:spcPts val="0"/>
                        </a:spcAft>
                      </a:pPr>
                      <a:r>
                        <a:rPr lang="en-US" sz="1400" dirty="0">
                          <a:effectLst/>
                        </a:rPr>
                        <a:t>What research paradigm?</a:t>
                      </a:r>
                      <a:endParaRPr lang="en-US" sz="1100" dirty="0">
                        <a:effectLst/>
                        <a:latin typeface="Times New Roman"/>
                        <a:ea typeface="Calibri"/>
                        <a:cs typeface="Times New Roman"/>
                      </a:endParaRPr>
                    </a:p>
                  </a:txBody>
                  <a:tcPr marL="60910" marR="60910" marT="0" marB="0">
                    <a:solidFill>
                      <a:schemeClr val="accent1">
                        <a:lumMod val="50000"/>
                      </a:schemeClr>
                    </a:solidFill>
                  </a:tcPr>
                </a:tc>
                <a:tc>
                  <a:txBody>
                    <a:bodyPr/>
                    <a:lstStyle/>
                    <a:p>
                      <a:pPr marL="0" marR="0">
                        <a:spcBef>
                          <a:spcPts val="0"/>
                        </a:spcBef>
                        <a:spcAft>
                          <a:spcPts val="0"/>
                        </a:spcAft>
                      </a:pPr>
                      <a:r>
                        <a:rPr lang="en-US" sz="1400">
                          <a:effectLst/>
                        </a:rPr>
                        <a:t>More likely following qualitative research paradigm.</a:t>
                      </a:r>
                      <a:endParaRPr lang="en-US" sz="1100">
                        <a:effectLst/>
                        <a:latin typeface="Times New Roman"/>
                        <a:ea typeface="Calibri"/>
                        <a:cs typeface="Times New Roman"/>
                      </a:endParaRPr>
                    </a:p>
                  </a:txBody>
                  <a:tcPr marL="60910" marR="60910" marT="0" marB="0"/>
                </a:tc>
                <a:tc>
                  <a:txBody>
                    <a:bodyPr/>
                    <a:lstStyle/>
                    <a:p>
                      <a:pPr marL="0" marR="0">
                        <a:spcBef>
                          <a:spcPts val="0"/>
                        </a:spcBef>
                        <a:spcAft>
                          <a:spcPts val="0"/>
                        </a:spcAft>
                      </a:pPr>
                      <a:r>
                        <a:rPr lang="en-US" sz="1400" dirty="0">
                          <a:effectLst/>
                        </a:rPr>
                        <a:t>More likely following quantitative research paradigm</a:t>
                      </a:r>
                      <a:endParaRPr lang="en-US" sz="1100" dirty="0">
                        <a:effectLst/>
                        <a:latin typeface="Times New Roman"/>
                        <a:ea typeface="Calibri"/>
                        <a:cs typeface="Times New Roman"/>
                      </a:endParaRPr>
                    </a:p>
                  </a:txBody>
                  <a:tcPr marL="60910" marR="60910" marT="0" marB="0"/>
                </a:tc>
              </a:tr>
              <a:tr h="245436">
                <a:tc>
                  <a:txBody>
                    <a:bodyPr/>
                    <a:lstStyle/>
                    <a:p>
                      <a:pPr marL="0" marR="0" algn="just">
                        <a:spcBef>
                          <a:spcPts val="0"/>
                        </a:spcBef>
                        <a:spcAft>
                          <a:spcPts val="0"/>
                        </a:spcAft>
                      </a:pPr>
                      <a:r>
                        <a:rPr lang="en-US" sz="1400" dirty="0">
                          <a:effectLst/>
                        </a:rPr>
                        <a:t>Systematic?</a:t>
                      </a:r>
                      <a:endParaRPr lang="en-US" sz="1100" dirty="0">
                        <a:effectLst/>
                        <a:latin typeface="Times New Roman"/>
                        <a:ea typeface="Calibri"/>
                        <a:cs typeface="Times New Roman"/>
                      </a:endParaRPr>
                    </a:p>
                  </a:txBody>
                  <a:tcPr marL="60910" marR="60910" marT="0" marB="0">
                    <a:solidFill>
                      <a:schemeClr val="accent1">
                        <a:lumMod val="50000"/>
                      </a:schemeClr>
                    </a:solidFill>
                  </a:tcPr>
                </a:tc>
                <a:tc>
                  <a:txBody>
                    <a:bodyPr/>
                    <a:lstStyle/>
                    <a:p>
                      <a:pPr marL="0" marR="0">
                        <a:spcBef>
                          <a:spcPts val="0"/>
                        </a:spcBef>
                        <a:spcAft>
                          <a:spcPts val="0"/>
                        </a:spcAft>
                      </a:pPr>
                      <a:r>
                        <a:rPr lang="en-US" sz="1400">
                          <a:effectLst/>
                        </a:rPr>
                        <a:t>Less systematic.</a:t>
                      </a:r>
                      <a:endParaRPr lang="en-US" sz="1100">
                        <a:effectLst/>
                        <a:latin typeface="Times New Roman"/>
                        <a:ea typeface="Calibri"/>
                        <a:cs typeface="Times New Roman"/>
                      </a:endParaRPr>
                    </a:p>
                  </a:txBody>
                  <a:tcPr marL="60910" marR="60910" marT="0" marB="0"/>
                </a:tc>
                <a:tc>
                  <a:txBody>
                    <a:bodyPr/>
                    <a:lstStyle/>
                    <a:p>
                      <a:pPr marL="0" marR="0">
                        <a:spcBef>
                          <a:spcPts val="0"/>
                        </a:spcBef>
                        <a:spcAft>
                          <a:spcPts val="0"/>
                        </a:spcAft>
                      </a:pPr>
                      <a:r>
                        <a:rPr lang="en-US" sz="1400">
                          <a:effectLst/>
                        </a:rPr>
                        <a:t>More systematic.</a:t>
                      </a:r>
                      <a:endParaRPr lang="en-US" sz="1100">
                        <a:effectLst/>
                        <a:latin typeface="Times New Roman"/>
                        <a:ea typeface="Calibri"/>
                        <a:cs typeface="Times New Roman"/>
                      </a:endParaRPr>
                    </a:p>
                  </a:txBody>
                  <a:tcPr marL="60910" marR="60910" marT="0" marB="0"/>
                </a:tc>
              </a:tr>
              <a:tr h="736307">
                <a:tc>
                  <a:txBody>
                    <a:bodyPr/>
                    <a:lstStyle/>
                    <a:p>
                      <a:pPr marL="0" marR="0" algn="just">
                        <a:spcBef>
                          <a:spcPts val="0"/>
                        </a:spcBef>
                        <a:spcAft>
                          <a:spcPts val="0"/>
                        </a:spcAft>
                      </a:pPr>
                      <a:r>
                        <a:rPr lang="en-US" sz="1400" dirty="0">
                          <a:effectLst/>
                        </a:rPr>
                        <a:t> </a:t>
                      </a:r>
                      <a:endParaRPr lang="en-US" sz="1100" dirty="0">
                        <a:effectLst/>
                      </a:endParaRPr>
                    </a:p>
                    <a:p>
                      <a:pPr marL="0" marR="0" algn="just">
                        <a:spcBef>
                          <a:spcPts val="0"/>
                        </a:spcBef>
                        <a:spcAft>
                          <a:spcPts val="0"/>
                        </a:spcAft>
                      </a:pPr>
                      <a:r>
                        <a:rPr lang="en-US" sz="1400" dirty="0">
                          <a:effectLst/>
                        </a:rPr>
                        <a:t>Sharing?</a:t>
                      </a:r>
                      <a:endParaRPr lang="en-US" sz="1100" dirty="0">
                        <a:effectLst/>
                        <a:latin typeface="Times New Roman"/>
                        <a:ea typeface="Calibri"/>
                        <a:cs typeface="Times New Roman"/>
                      </a:endParaRPr>
                    </a:p>
                  </a:txBody>
                  <a:tcPr marL="60910" marR="60910" marT="0" marB="0">
                    <a:solidFill>
                      <a:schemeClr val="accent1">
                        <a:lumMod val="50000"/>
                      </a:schemeClr>
                    </a:solidFill>
                  </a:tcPr>
                </a:tc>
                <a:tc>
                  <a:txBody>
                    <a:bodyPr/>
                    <a:lstStyle/>
                    <a:p>
                      <a:pPr marL="0" marR="0">
                        <a:spcBef>
                          <a:spcPts val="0"/>
                        </a:spcBef>
                        <a:spcAft>
                          <a:spcPts val="0"/>
                        </a:spcAft>
                      </a:pPr>
                      <a:r>
                        <a:rPr lang="en-US" sz="1400">
                          <a:effectLst/>
                        </a:rPr>
                        <a:t>Not necessarily sharing, but if sharing happens, oral sharing with colleagues is stated. </a:t>
                      </a:r>
                      <a:endParaRPr lang="en-US" sz="1100">
                        <a:effectLst/>
                        <a:latin typeface="Times New Roman"/>
                        <a:ea typeface="Calibri"/>
                        <a:cs typeface="Times New Roman"/>
                      </a:endParaRPr>
                    </a:p>
                  </a:txBody>
                  <a:tcPr marL="60910" marR="60910" marT="0" marB="0"/>
                </a:tc>
                <a:tc>
                  <a:txBody>
                    <a:bodyPr/>
                    <a:lstStyle/>
                    <a:p>
                      <a:pPr marL="0" marR="0">
                        <a:spcBef>
                          <a:spcPts val="0"/>
                        </a:spcBef>
                        <a:spcAft>
                          <a:spcPts val="0"/>
                        </a:spcAft>
                      </a:pPr>
                      <a:r>
                        <a:rPr lang="en-US" sz="1400">
                          <a:effectLst/>
                        </a:rPr>
                        <a:t>Presented at any conference or written publication in any journal.</a:t>
                      </a:r>
                      <a:endParaRPr lang="en-US" sz="1100">
                        <a:effectLst/>
                        <a:latin typeface="Times New Roman"/>
                        <a:ea typeface="Calibri"/>
                        <a:cs typeface="Times New Roman"/>
                      </a:endParaRPr>
                    </a:p>
                  </a:txBody>
                  <a:tcPr marL="60910" marR="60910" marT="0" marB="0"/>
                </a:tc>
              </a:tr>
              <a:tr h="245436">
                <a:tc>
                  <a:txBody>
                    <a:bodyPr/>
                    <a:lstStyle/>
                    <a:p>
                      <a:pPr marL="0" marR="0" algn="just">
                        <a:spcBef>
                          <a:spcPts val="0"/>
                        </a:spcBef>
                        <a:spcAft>
                          <a:spcPts val="0"/>
                        </a:spcAft>
                      </a:pPr>
                      <a:r>
                        <a:rPr lang="en-US" sz="1400" dirty="0">
                          <a:effectLst/>
                        </a:rPr>
                        <a:t>Scale?</a:t>
                      </a:r>
                      <a:endParaRPr lang="en-US" sz="1100" dirty="0">
                        <a:effectLst/>
                        <a:latin typeface="Times New Roman"/>
                        <a:ea typeface="Calibri"/>
                        <a:cs typeface="Times New Roman"/>
                      </a:endParaRPr>
                    </a:p>
                  </a:txBody>
                  <a:tcPr marL="60910" marR="60910" marT="0" marB="0">
                    <a:solidFill>
                      <a:schemeClr val="accent1">
                        <a:lumMod val="50000"/>
                      </a:schemeClr>
                    </a:solidFill>
                  </a:tcPr>
                </a:tc>
                <a:tc>
                  <a:txBody>
                    <a:bodyPr/>
                    <a:lstStyle/>
                    <a:p>
                      <a:pPr marL="0" marR="0">
                        <a:spcBef>
                          <a:spcPts val="0"/>
                        </a:spcBef>
                        <a:spcAft>
                          <a:spcPts val="0"/>
                        </a:spcAft>
                      </a:pPr>
                      <a:r>
                        <a:rPr lang="en-US" sz="1400">
                          <a:effectLst/>
                        </a:rPr>
                        <a:t>A narrow scope. </a:t>
                      </a:r>
                      <a:endParaRPr lang="en-US" sz="1100">
                        <a:effectLst/>
                        <a:latin typeface="Times New Roman"/>
                        <a:ea typeface="Calibri"/>
                        <a:cs typeface="Times New Roman"/>
                      </a:endParaRPr>
                    </a:p>
                  </a:txBody>
                  <a:tcPr marL="60910" marR="60910" marT="0" marB="0"/>
                </a:tc>
                <a:tc>
                  <a:txBody>
                    <a:bodyPr/>
                    <a:lstStyle/>
                    <a:p>
                      <a:pPr marL="0" marR="0">
                        <a:spcBef>
                          <a:spcPts val="0"/>
                        </a:spcBef>
                        <a:spcAft>
                          <a:spcPts val="0"/>
                        </a:spcAft>
                      </a:pPr>
                      <a:r>
                        <a:rPr lang="en-US" sz="1400">
                          <a:effectLst/>
                        </a:rPr>
                        <a:t>A large scope.</a:t>
                      </a:r>
                      <a:endParaRPr lang="en-US" sz="1100">
                        <a:effectLst/>
                        <a:latin typeface="Times New Roman"/>
                        <a:ea typeface="Calibri"/>
                        <a:cs typeface="Times New Roman"/>
                      </a:endParaRPr>
                    </a:p>
                  </a:txBody>
                  <a:tcPr marL="60910" marR="60910" marT="0" marB="0"/>
                </a:tc>
              </a:tr>
              <a:tr h="725400">
                <a:tc>
                  <a:txBody>
                    <a:bodyPr/>
                    <a:lstStyle/>
                    <a:p>
                      <a:pPr marL="0" marR="0" algn="just">
                        <a:spcBef>
                          <a:spcPts val="0"/>
                        </a:spcBef>
                        <a:spcAft>
                          <a:spcPts val="0"/>
                        </a:spcAft>
                      </a:pPr>
                      <a:r>
                        <a:rPr lang="en-US" sz="1400" dirty="0">
                          <a:effectLst/>
                        </a:rPr>
                        <a:t>What purpose?</a:t>
                      </a:r>
                      <a:endParaRPr lang="en-US" sz="1100" dirty="0">
                        <a:effectLst/>
                        <a:latin typeface="Times New Roman"/>
                        <a:ea typeface="Calibri"/>
                        <a:cs typeface="Times New Roman"/>
                      </a:endParaRPr>
                    </a:p>
                  </a:txBody>
                  <a:tcPr marL="60910" marR="60910" marT="0" marB="0">
                    <a:solidFill>
                      <a:schemeClr val="accent1">
                        <a:lumMod val="50000"/>
                      </a:schemeClr>
                    </a:solidFill>
                  </a:tcPr>
                </a:tc>
                <a:tc>
                  <a:txBody>
                    <a:bodyPr/>
                    <a:lstStyle/>
                    <a:p>
                      <a:pPr marL="0" marR="0">
                        <a:spcBef>
                          <a:spcPts val="0"/>
                        </a:spcBef>
                        <a:spcAft>
                          <a:spcPts val="0"/>
                        </a:spcAft>
                      </a:pPr>
                      <a:r>
                        <a:rPr lang="en-US" sz="1400">
                          <a:effectLst/>
                        </a:rPr>
                        <a:t>To improve teaching and learning within the classroom.</a:t>
                      </a:r>
                      <a:endParaRPr lang="en-US" sz="1100">
                        <a:effectLst/>
                        <a:latin typeface="Times New Roman"/>
                        <a:ea typeface="Calibri"/>
                        <a:cs typeface="Times New Roman"/>
                      </a:endParaRPr>
                    </a:p>
                  </a:txBody>
                  <a:tcPr marL="60910" marR="60910" marT="0" marB="0"/>
                </a:tc>
                <a:tc>
                  <a:txBody>
                    <a:bodyPr/>
                    <a:lstStyle/>
                    <a:p>
                      <a:pPr marL="0" marR="0">
                        <a:spcBef>
                          <a:spcPts val="0"/>
                        </a:spcBef>
                        <a:spcAft>
                          <a:spcPts val="0"/>
                        </a:spcAft>
                      </a:pPr>
                      <a:r>
                        <a:rPr lang="en-US" sz="1400">
                          <a:effectLst/>
                        </a:rPr>
                        <a:t>Expanding purposes to outside the classrooms.</a:t>
                      </a:r>
                      <a:endParaRPr lang="en-US" sz="1100">
                        <a:effectLst/>
                        <a:latin typeface="Times New Roman"/>
                        <a:ea typeface="Calibri"/>
                        <a:cs typeface="Times New Roman"/>
                      </a:endParaRPr>
                    </a:p>
                  </a:txBody>
                  <a:tcPr marL="60910" marR="60910" marT="0" marB="0"/>
                </a:tc>
              </a:tr>
              <a:tr h="736307">
                <a:tc>
                  <a:txBody>
                    <a:bodyPr/>
                    <a:lstStyle/>
                    <a:p>
                      <a:pPr marL="0" marR="0" algn="just">
                        <a:spcBef>
                          <a:spcPts val="0"/>
                        </a:spcBef>
                        <a:spcAft>
                          <a:spcPts val="0"/>
                        </a:spcAft>
                      </a:pPr>
                      <a:r>
                        <a:rPr lang="en-US" sz="1400" dirty="0">
                          <a:effectLst/>
                        </a:rPr>
                        <a:t> </a:t>
                      </a:r>
                      <a:endParaRPr lang="en-US" sz="1100" dirty="0">
                        <a:effectLst/>
                      </a:endParaRPr>
                    </a:p>
                    <a:p>
                      <a:pPr marL="0" marR="0">
                        <a:spcBef>
                          <a:spcPts val="0"/>
                        </a:spcBef>
                        <a:spcAft>
                          <a:spcPts val="0"/>
                        </a:spcAft>
                      </a:pPr>
                      <a:r>
                        <a:rPr lang="en-US" sz="1400" dirty="0">
                          <a:effectLst/>
                        </a:rPr>
                        <a:t>What is it related to?</a:t>
                      </a:r>
                      <a:endParaRPr lang="en-US" sz="1100" dirty="0">
                        <a:effectLst/>
                        <a:latin typeface="Times New Roman"/>
                        <a:ea typeface="Calibri"/>
                        <a:cs typeface="Times New Roman"/>
                      </a:endParaRPr>
                    </a:p>
                  </a:txBody>
                  <a:tcPr marL="60910" marR="60910" marT="0" marB="0">
                    <a:solidFill>
                      <a:schemeClr val="accent1">
                        <a:lumMod val="50000"/>
                      </a:schemeClr>
                    </a:solidFill>
                  </a:tcPr>
                </a:tc>
                <a:tc>
                  <a:txBody>
                    <a:bodyPr/>
                    <a:lstStyle/>
                    <a:p>
                      <a:pPr marL="0" marR="0">
                        <a:spcBef>
                          <a:spcPts val="0"/>
                        </a:spcBef>
                        <a:spcAft>
                          <a:spcPts val="0"/>
                        </a:spcAft>
                      </a:pPr>
                      <a:r>
                        <a:rPr lang="en-US" sz="1400" dirty="0">
                          <a:effectLst/>
                        </a:rPr>
                        <a:t>Classroom observation</a:t>
                      </a:r>
                      <a:r>
                        <a:rPr lang="en-US" sz="1400" dirty="0" smtClean="0">
                          <a:effectLst/>
                        </a:rPr>
                        <a:t>, reflection</a:t>
                      </a:r>
                      <a:endParaRPr lang="en-US" sz="1100" dirty="0">
                        <a:effectLst/>
                      </a:endParaRPr>
                    </a:p>
                    <a:p>
                      <a:pPr marL="0" marR="0">
                        <a:spcBef>
                          <a:spcPts val="0"/>
                        </a:spcBef>
                        <a:spcAft>
                          <a:spcPts val="0"/>
                        </a:spcAft>
                      </a:pPr>
                      <a:r>
                        <a:rPr lang="en-US" sz="1400" dirty="0">
                          <a:effectLst/>
                        </a:rPr>
                        <a:t>action research,</a:t>
                      </a:r>
                      <a:endParaRPr lang="en-US" sz="1100" dirty="0">
                        <a:effectLst/>
                      </a:endParaRPr>
                    </a:p>
                    <a:p>
                      <a:pPr marL="0" marR="0">
                        <a:spcBef>
                          <a:spcPts val="0"/>
                        </a:spcBef>
                        <a:spcAft>
                          <a:spcPts val="0"/>
                        </a:spcAft>
                      </a:pPr>
                      <a:r>
                        <a:rPr lang="en-US" sz="1400" dirty="0">
                          <a:effectLst/>
                        </a:rPr>
                        <a:t>classroom research</a:t>
                      </a:r>
                      <a:endParaRPr lang="en-US" sz="1100" dirty="0">
                        <a:effectLst/>
                        <a:latin typeface="Times New Roman"/>
                        <a:ea typeface="Calibri"/>
                        <a:cs typeface="Times New Roman"/>
                      </a:endParaRPr>
                    </a:p>
                  </a:txBody>
                  <a:tcPr marL="60910" marR="60910" marT="0" marB="0"/>
                </a:tc>
                <a:tc>
                  <a:txBody>
                    <a:bodyPr/>
                    <a:lstStyle/>
                    <a:p>
                      <a:pPr marL="0" marR="0">
                        <a:spcBef>
                          <a:spcPts val="0"/>
                        </a:spcBef>
                        <a:spcAft>
                          <a:spcPts val="0"/>
                        </a:spcAft>
                      </a:pPr>
                      <a:r>
                        <a:rPr lang="en-US" sz="1400" dirty="0">
                          <a:effectLst/>
                        </a:rPr>
                        <a:t>Anything – unconstrained</a:t>
                      </a:r>
                      <a:endParaRPr lang="en-US" sz="1100" dirty="0">
                        <a:effectLst/>
                        <a:latin typeface="Times New Roman"/>
                        <a:ea typeface="Calibri"/>
                        <a:cs typeface="Times New Roman"/>
                      </a:endParaRPr>
                    </a:p>
                  </a:txBody>
                  <a:tcPr marL="60910" marR="60910" marT="0" marB="0"/>
                </a:tc>
              </a:tr>
            </a:tbl>
          </a:graphicData>
        </a:graphic>
      </p:graphicFrame>
      <p:sp>
        <p:nvSpPr>
          <p:cNvPr id="6" name="TextBox 5"/>
          <p:cNvSpPr txBox="1"/>
          <p:nvPr/>
        </p:nvSpPr>
        <p:spPr>
          <a:xfrm>
            <a:off x="683568" y="724634"/>
            <a:ext cx="7992888" cy="400110"/>
          </a:xfrm>
          <a:prstGeom prst="rect">
            <a:avLst/>
          </a:prstGeom>
          <a:noFill/>
        </p:spPr>
        <p:txBody>
          <a:bodyPr wrap="square" rtlCol="0">
            <a:spAutoFit/>
          </a:bodyPr>
          <a:lstStyle/>
          <a:p>
            <a:r>
              <a:rPr lang="en-US" sz="2000" dirty="0" smtClean="0"/>
              <a:t>The participants distinguished ‘teacher research’ from ‘research’</a:t>
            </a:r>
            <a:endParaRPr lang="en-US" sz="2000" dirty="0"/>
          </a:p>
        </p:txBody>
      </p:sp>
    </p:spTree>
    <p:extLst>
      <p:ext uri="{BB962C8B-B14F-4D97-AF65-F5344CB8AC3E}">
        <p14:creationId xmlns:p14="http://schemas.microsoft.com/office/powerpoint/2010/main" val="9629368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6632"/>
            <a:ext cx="7772400" cy="659160"/>
          </a:xfrm>
        </p:spPr>
        <p:txBody>
          <a:bodyPr/>
          <a:lstStyle/>
          <a:p>
            <a:r>
              <a:rPr lang="en-US" b="0" dirty="0" smtClean="0"/>
              <a:t>Discussion</a:t>
            </a:r>
            <a:endParaRPr lang="en-US" b="0" dirty="0"/>
          </a:p>
        </p:txBody>
      </p:sp>
      <p:sp>
        <p:nvSpPr>
          <p:cNvPr id="3" name="Content Placeholder 2"/>
          <p:cNvSpPr>
            <a:spLocks noGrp="1"/>
          </p:cNvSpPr>
          <p:nvPr>
            <p:ph idx="1"/>
          </p:nvPr>
        </p:nvSpPr>
        <p:spPr>
          <a:xfrm>
            <a:off x="179512" y="908720"/>
            <a:ext cx="8784976" cy="4968552"/>
          </a:xfrm>
        </p:spPr>
        <p:txBody>
          <a:bodyPr/>
          <a:lstStyle/>
          <a:p>
            <a:pPr marL="514350" indent="-514350">
              <a:buAutoNum type="arabicParenR"/>
            </a:pPr>
            <a:r>
              <a:rPr lang="en-US" dirty="0" smtClean="0"/>
              <a:t>The participants’ conceptions of ELT teacher research show that teacher research in the Cambodian ELT context is confined to an informal action (self-reflection, observation) undertaken by teachers for teaching improvement. ‘Teacher research’ was distinguished from ‘research’. Their conceptions of ‘ELT teacher research’ lagged behind what Freeman (1998) and </a:t>
            </a:r>
            <a:r>
              <a:rPr lang="en-US" dirty="0"/>
              <a:t>Borg (2010</a:t>
            </a:r>
            <a:r>
              <a:rPr lang="en-US" dirty="0" smtClean="0"/>
              <a:t>) suggest that teacher research should be made public. </a:t>
            </a:r>
          </a:p>
        </p:txBody>
      </p:sp>
    </p:spTree>
    <p:extLst>
      <p:ext uri="{BB962C8B-B14F-4D97-AF65-F5344CB8AC3E}">
        <p14:creationId xmlns:p14="http://schemas.microsoft.com/office/powerpoint/2010/main" val="8679732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31168"/>
          </a:xfrm>
        </p:spPr>
        <p:txBody>
          <a:bodyPr/>
          <a:lstStyle/>
          <a:p>
            <a:r>
              <a:rPr lang="en-US" b="0" dirty="0" smtClean="0"/>
              <a:t>Discussion (Cont.)</a:t>
            </a:r>
            <a:endParaRPr lang="en-US" b="0" dirty="0"/>
          </a:p>
        </p:txBody>
      </p:sp>
      <p:sp>
        <p:nvSpPr>
          <p:cNvPr id="3" name="Content Placeholder 2"/>
          <p:cNvSpPr>
            <a:spLocks noGrp="1"/>
          </p:cNvSpPr>
          <p:nvPr>
            <p:ph idx="1"/>
          </p:nvPr>
        </p:nvSpPr>
        <p:spPr>
          <a:xfrm>
            <a:off x="323528" y="1628800"/>
            <a:ext cx="8640960" cy="4467200"/>
          </a:xfrm>
        </p:spPr>
        <p:txBody>
          <a:bodyPr/>
          <a:lstStyle/>
          <a:p>
            <a:pPr marL="0" indent="0">
              <a:buNone/>
            </a:pPr>
            <a:r>
              <a:rPr lang="en-US" sz="2500" dirty="0" smtClean="0"/>
              <a:t>2) In </a:t>
            </a:r>
            <a:r>
              <a:rPr lang="en-US" sz="2500" dirty="0"/>
              <a:t>this FGD, some of Borg’s (2009) research </a:t>
            </a:r>
            <a:r>
              <a:rPr lang="en-US" sz="2500" dirty="0" smtClean="0"/>
              <a:t>scenarios </a:t>
            </a:r>
            <a:r>
              <a:rPr lang="en-US" sz="2500" dirty="0"/>
              <a:t>were </a:t>
            </a:r>
            <a:r>
              <a:rPr lang="en-US" sz="2500" dirty="0" smtClean="0"/>
              <a:t/>
            </a:r>
            <a:br>
              <a:rPr lang="en-US" sz="2500" dirty="0" smtClean="0"/>
            </a:br>
            <a:r>
              <a:rPr lang="en-US" sz="2500" dirty="0" smtClean="0"/>
              <a:t>     only </a:t>
            </a:r>
            <a:r>
              <a:rPr lang="en-US" sz="2500" dirty="0"/>
              <a:t>viewed as ‘teacher research</a:t>
            </a:r>
            <a:r>
              <a:rPr lang="en-US" sz="2500" dirty="0" smtClean="0"/>
              <a:t>’ (see Table 1, scenarios 1a, </a:t>
            </a:r>
            <a:br>
              <a:rPr lang="en-US" sz="2500" dirty="0" smtClean="0"/>
            </a:br>
            <a:r>
              <a:rPr lang="en-US" sz="2500" dirty="0" smtClean="0"/>
              <a:t>     3a, 7a, 8a, and 9a).  </a:t>
            </a:r>
            <a:endParaRPr lang="en-US" sz="2500" dirty="0"/>
          </a:p>
          <a:p>
            <a:pPr marL="0" indent="0">
              <a:buNone/>
            </a:pPr>
            <a:r>
              <a:rPr lang="en-US" sz="2500" dirty="0" smtClean="0"/>
              <a:t>3</a:t>
            </a:r>
            <a:r>
              <a:rPr lang="en-US" sz="2500" dirty="0"/>
              <a:t>) Some scenarios were likely to be viewed as ‘not </a:t>
            </a:r>
            <a:r>
              <a:rPr lang="en-US" sz="2500" dirty="0" smtClean="0"/>
              <a:t>research</a:t>
            </a:r>
            <a:r>
              <a:rPr lang="en-US" sz="2500" dirty="0"/>
              <a:t>’ in </a:t>
            </a:r>
            <a:r>
              <a:rPr lang="en-US" sz="2500" dirty="0" smtClean="0"/>
              <a:t/>
            </a:r>
            <a:br>
              <a:rPr lang="en-US" sz="2500" dirty="0" smtClean="0"/>
            </a:br>
            <a:r>
              <a:rPr lang="en-US" sz="2500" dirty="0" smtClean="0"/>
              <a:t>     Borg’s </a:t>
            </a:r>
            <a:r>
              <a:rPr lang="en-US" sz="2500" dirty="0"/>
              <a:t>(2009) survey but were likely to be </a:t>
            </a:r>
            <a:r>
              <a:rPr lang="en-US" sz="2500" dirty="0" smtClean="0"/>
              <a:t>viewed </a:t>
            </a:r>
            <a:r>
              <a:rPr lang="en-US" sz="2500" dirty="0"/>
              <a:t>as ‘teacher </a:t>
            </a:r>
            <a:r>
              <a:rPr lang="en-US" sz="2500" dirty="0" smtClean="0"/>
              <a:t/>
            </a:r>
            <a:br>
              <a:rPr lang="en-US" sz="2500" dirty="0" smtClean="0"/>
            </a:br>
            <a:r>
              <a:rPr lang="en-US" sz="2500" dirty="0" smtClean="0"/>
              <a:t>     research</a:t>
            </a:r>
            <a:r>
              <a:rPr lang="en-US" sz="2500" dirty="0"/>
              <a:t>’ in the current </a:t>
            </a:r>
            <a:r>
              <a:rPr lang="en-US" sz="2500" dirty="0" smtClean="0"/>
              <a:t>study (see Table 2, scenarios 8a and </a:t>
            </a:r>
            <a:br>
              <a:rPr lang="en-US" sz="2500" dirty="0" smtClean="0"/>
            </a:br>
            <a:r>
              <a:rPr lang="en-US" sz="2500" dirty="0" smtClean="0"/>
              <a:t>     9a) . </a:t>
            </a:r>
          </a:p>
          <a:p>
            <a:pPr marL="0" indent="0">
              <a:buNone/>
            </a:pPr>
            <a:r>
              <a:rPr lang="en-US" sz="2500" dirty="0" smtClean="0"/>
              <a:t>4) Some </a:t>
            </a:r>
            <a:r>
              <a:rPr lang="en-US" sz="2500" dirty="0"/>
              <a:t>scenarios were likely to be viewed as ‘teacher </a:t>
            </a:r>
            <a:r>
              <a:rPr lang="en-US" sz="2500" dirty="0" smtClean="0"/>
              <a:t>research</a:t>
            </a:r>
            <a:r>
              <a:rPr lang="en-US" sz="2500" dirty="0"/>
              <a:t>’ </a:t>
            </a:r>
            <a:r>
              <a:rPr lang="en-US" sz="2500" dirty="0" smtClean="0"/>
              <a:t/>
            </a:r>
            <a:br>
              <a:rPr lang="en-US" sz="2500" dirty="0" smtClean="0"/>
            </a:br>
            <a:r>
              <a:rPr lang="en-US" sz="2500" dirty="0" smtClean="0"/>
              <a:t>     in </a:t>
            </a:r>
            <a:r>
              <a:rPr lang="en-US" sz="2500" dirty="0"/>
              <a:t>the current study but were likely to be </a:t>
            </a:r>
            <a:r>
              <a:rPr lang="en-US" sz="2500" dirty="0" smtClean="0"/>
              <a:t>viewed </a:t>
            </a:r>
            <a:r>
              <a:rPr lang="en-US" sz="2500" dirty="0"/>
              <a:t>as ‘research’ </a:t>
            </a:r>
            <a:r>
              <a:rPr lang="en-US" sz="2500" dirty="0" smtClean="0"/>
              <a:t/>
            </a:r>
            <a:br>
              <a:rPr lang="en-US" sz="2500" dirty="0" smtClean="0"/>
            </a:br>
            <a:r>
              <a:rPr lang="en-US" sz="2500" dirty="0" smtClean="0"/>
              <a:t>     in </a:t>
            </a:r>
            <a:r>
              <a:rPr lang="en-US" sz="2500" dirty="0"/>
              <a:t>Moore (2011b</a:t>
            </a:r>
            <a:r>
              <a:rPr lang="en-US" sz="2500" dirty="0" smtClean="0"/>
              <a:t>) (see Table 2, scenarios 8a and 9a).</a:t>
            </a:r>
            <a:endParaRPr lang="en-US" sz="2500" dirty="0"/>
          </a:p>
        </p:txBody>
      </p:sp>
    </p:spTree>
    <p:extLst>
      <p:ext uri="{BB962C8B-B14F-4D97-AF65-F5344CB8AC3E}">
        <p14:creationId xmlns:p14="http://schemas.microsoft.com/office/powerpoint/2010/main" val="24887520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624"/>
            <a:ext cx="7772400" cy="576064"/>
          </a:xfrm>
        </p:spPr>
        <p:txBody>
          <a:bodyPr/>
          <a:lstStyle/>
          <a:p>
            <a:r>
              <a:rPr lang="en-US" b="0" dirty="0" smtClean="0"/>
              <a:t>Discussion (Cont.)</a:t>
            </a:r>
            <a:endParaRPr lang="en-US" b="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3755" y="548680"/>
            <a:ext cx="6980733" cy="5783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292536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587152"/>
          </a:xfrm>
        </p:spPr>
        <p:txBody>
          <a:bodyPr/>
          <a:lstStyle/>
          <a:p>
            <a:r>
              <a:rPr lang="en-US" b="0" dirty="0" smtClean="0"/>
              <a:t>Discussion (Cont</a:t>
            </a:r>
            <a:r>
              <a:rPr lang="en-US" b="0" dirty="0" smtClean="0"/>
              <a:t>.)</a:t>
            </a:r>
            <a:r>
              <a:rPr lang="en-US" b="0" dirty="0" smtClean="0"/>
              <a:t/>
            </a:r>
            <a:br>
              <a:rPr lang="en-US" b="0" dirty="0" smtClean="0"/>
            </a:br>
            <a:r>
              <a:rPr lang="en-US" sz="1800" b="0" dirty="0" smtClean="0"/>
              <a:t>Table 2: Participants’ opinions c</a:t>
            </a:r>
            <a:r>
              <a:rPr lang="en-US" sz="1800" b="0" dirty="0" smtClean="0"/>
              <a:t>ompared </a:t>
            </a:r>
            <a:r>
              <a:rPr lang="en-US" sz="1800" b="0" dirty="0" smtClean="0"/>
              <a:t>with </a:t>
            </a:r>
            <a:r>
              <a:rPr lang="en-US" sz="1800" b="0" dirty="0" smtClean="0"/>
              <a:t>the </a:t>
            </a:r>
            <a:r>
              <a:rPr lang="en-US" sz="1800" b="0" dirty="0" smtClean="0"/>
              <a:t>respondents’ perceptions in </a:t>
            </a:r>
            <a:br>
              <a:rPr lang="en-US" sz="1800" b="0" dirty="0" smtClean="0"/>
            </a:br>
            <a:r>
              <a:rPr lang="en-US" sz="1800" b="0" dirty="0" smtClean="0"/>
              <a:t>                </a:t>
            </a:r>
            <a:r>
              <a:rPr lang="en-US" sz="1800" b="0" dirty="0" smtClean="0"/>
              <a:t>Borg’s </a:t>
            </a:r>
            <a:r>
              <a:rPr lang="en-US" sz="1800" b="0" dirty="0" smtClean="0"/>
              <a:t>(2009) and Moore’s (2011b) </a:t>
            </a:r>
            <a:r>
              <a:rPr lang="en-US" sz="1800" b="0" dirty="0" smtClean="0"/>
              <a:t>surveys</a:t>
            </a:r>
            <a:endParaRPr lang="en-US" sz="1800" b="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4058"/>
            <a:ext cx="9144000" cy="386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0010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3176"/>
          </a:xfrm>
        </p:spPr>
        <p:txBody>
          <a:bodyPr/>
          <a:lstStyle/>
          <a:p>
            <a:r>
              <a:rPr lang="en-US" b="0" dirty="0" smtClean="0"/>
              <a:t>Discussion (Cont.)</a:t>
            </a:r>
            <a:endParaRPr lang="en-US" b="0" dirty="0"/>
          </a:p>
        </p:txBody>
      </p:sp>
      <p:sp>
        <p:nvSpPr>
          <p:cNvPr id="3" name="Content Placeholder 2"/>
          <p:cNvSpPr>
            <a:spLocks noGrp="1"/>
          </p:cNvSpPr>
          <p:nvPr>
            <p:ph idx="1"/>
          </p:nvPr>
        </p:nvSpPr>
        <p:spPr>
          <a:xfrm>
            <a:off x="685800" y="1556792"/>
            <a:ext cx="7772400" cy="4114800"/>
          </a:xfrm>
        </p:spPr>
        <p:txBody>
          <a:bodyPr/>
          <a:lstStyle/>
          <a:p>
            <a:pPr marL="0" indent="0">
              <a:buNone/>
            </a:pPr>
            <a:r>
              <a:rPr lang="en-US" dirty="0">
                <a:sym typeface="Wingdings 2"/>
              </a:rPr>
              <a:t>5</a:t>
            </a:r>
            <a:r>
              <a:rPr lang="en-US" dirty="0" smtClean="0">
                <a:sym typeface="Wingdings 2"/>
              </a:rPr>
              <a:t>) </a:t>
            </a:r>
            <a:r>
              <a:rPr lang="en-US" dirty="0" smtClean="0">
                <a:sym typeface="Wingdings 2"/>
              </a:rPr>
              <a:t>In </a:t>
            </a:r>
            <a:r>
              <a:rPr lang="en-US" dirty="0" smtClean="0">
                <a:sym typeface="Wingdings 2"/>
              </a:rPr>
              <a:t>the current FGD study, at least six times the </a:t>
            </a:r>
            <a:r>
              <a:rPr lang="en-US" dirty="0" smtClean="0">
                <a:sym typeface="Wingdings 2"/>
              </a:rPr>
              <a:t/>
            </a:r>
            <a:br>
              <a:rPr lang="en-US" dirty="0" smtClean="0">
                <a:sym typeface="Wingdings 2"/>
              </a:rPr>
            </a:br>
            <a:r>
              <a:rPr lang="en-US" dirty="0" smtClean="0">
                <a:sym typeface="Wingdings 2"/>
              </a:rPr>
              <a:t>     participants </a:t>
            </a:r>
            <a:r>
              <a:rPr lang="en-US" dirty="0" smtClean="0">
                <a:sym typeface="Wingdings 2"/>
              </a:rPr>
              <a:t>identified the scenarios as ‘research’ </a:t>
            </a:r>
            <a:r>
              <a:rPr lang="en-US" dirty="0" smtClean="0">
                <a:sym typeface="Wingdings 2"/>
              </a:rPr>
              <a:t/>
            </a:r>
            <a:br>
              <a:rPr lang="en-US" dirty="0" smtClean="0">
                <a:sym typeface="Wingdings 2"/>
              </a:rPr>
            </a:br>
            <a:r>
              <a:rPr lang="en-US" dirty="0" smtClean="0">
                <a:sym typeface="Wingdings 2"/>
              </a:rPr>
              <a:t>     but </a:t>
            </a:r>
            <a:r>
              <a:rPr lang="en-US" dirty="0" smtClean="0">
                <a:sym typeface="Wingdings 2"/>
              </a:rPr>
              <a:t>attached to them with some </a:t>
            </a:r>
            <a:r>
              <a:rPr lang="en-US" dirty="0" smtClean="0">
                <a:sym typeface="Wingdings 2"/>
              </a:rPr>
              <a:t>qualifications </a:t>
            </a:r>
            <a:br>
              <a:rPr lang="en-US" dirty="0" smtClean="0">
                <a:sym typeface="Wingdings 2"/>
              </a:rPr>
            </a:br>
            <a:r>
              <a:rPr lang="en-US" dirty="0" smtClean="0">
                <a:sym typeface="Wingdings 2"/>
              </a:rPr>
              <a:t>     (see Table 1, scenarios 1a, 2a, 4a, 7a, 9a and 10a). </a:t>
            </a:r>
            <a:endParaRPr lang="en-US" sz="2000" dirty="0" smtClean="0"/>
          </a:p>
          <a:p>
            <a:endParaRPr lang="en-US" sz="2000" dirty="0"/>
          </a:p>
        </p:txBody>
      </p:sp>
    </p:spTree>
    <p:extLst>
      <p:ext uri="{BB962C8B-B14F-4D97-AF65-F5344CB8AC3E}">
        <p14:creationId xmlns:p14="http://schemas.microsoft.com/office/powerpoint/2010/main" val="1693934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116632"/>
            <a:ext cx="7772400" cy="658813"/>
          </a:xfrm>
        </p:spPr>
        <p:txBody>
          <a:bodyPr/>
          <a:lstStyle/>
          <a:p>
            <a:r>
              <a:rPr lang="en-US" sz="2800" b="0" dirty="0" smtClean="0"/>
              <a:t>Background: papers published in the CamTESOL Selected Papers Proceedings and </a:t>
            </a:r>
            <a:r>
              <a:rPr lang="en-US" sz="2800" b="0" dirty="0" err="1" smtClean="0"/>
              <a:t>LEiA</a:t>
            </a:r>
            <a:r>
              <a:rPr lang="en-US" sz="2800" b="0" dirty="0" smtClean="0"/>
              <a:t> Journal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63699646"/>
              </p:ext>
            </p:extLst>
          </p:nvPr>
        </p:nvGraphicFramePr>
        <p:xfrm>
          <a:off x="2051720" y="1052737"/>
          <a:ext cx="6768752" cy="4524489"/>
        </p:xfrm>
        <a:graphic>
          <a:graphicData uri="http://schemas.openxmlformats.org/drawingml/2006/table">
            <a:tbl>
              <a:tblPr firstRow="1" firstCol="1" bandRow="1">
                <a:tableStyleId>{5C22544A-7EE6-4342-B048-85BDC9FD1C3A}</a:tableStyleId>
              </a:tblPr>
              <a:tblGrid>
                <a:gridCol w="1087652"/>
                <a:gridCol w="1002778"/>
                <a:gridCol w="1002778"/>
                <a:gridCol w="1001992"/>
                <a:gridCol w="891184"/>
                <a:gridCol w="891184"/>
                <a:gridCol w="891184"/>
              </a:tblGrid>
              <a:tr h="343654">
                <a:tc rowSpan="3">
                  <a:txBody>
                    <a:bodyPr/>
                    <a:lstStyle/>
                    <a:p>
                      <a:pPr marL="0" marR="0" algn="ctr">
                        <a:lnSpc>
                          <a:spcPct val="115000"/>
                        </a:lnSpc>
                        <a:spcBef>
                          <a:spcPts val="0"/>
                        </a:spcBef>
                        <a:spcAft>
                          <a:spcPts val="0"/>
                        </a:spcAft>
                      </a:pPr>
                      <a:r>
                        <a:rPr lang="en-AU" sz="1200" dirty="0">
                          <a:effectLst/>
                        </a:rPr>
                        <a:t> </a:t>
                      </a:r>
                      <a:endParaRPr lang="en-US" sz="1200" dirty="0">
                        <a:effectLst/>
                      </a:endParaRPr>
                    </a:p>
                    <a:p>
                      <a:pPr marL="0" marR="0" algn="ctr">
                        <a:lnSpc>
                          <a:spcPct val="115000"/>
                        </a:lnSpc>
                        <a:spcBef>
                          <a:spcPts val="0"/>
                        </a:spcBef>
                        <a:spcAft>
                          <a:spcPts val="0"/>
                        </a:spcAft>
                      </a:pPr>
                      <a:r>
                        <a:rPr lang="en-AU" sz="500" dirty="0">
                          <a:effectLst/>
                        </a:rPr>
                        <a:t> </a:t>
                      </a:r>
                      <a:endParaRPr lang="en-US" sz="1200" dirty="0">
                        <a:effectLst/>
                      </a:endParaRPr>
                    </a:p>
                    <a:p>
                      <a:pPr marL="0" marR="0" algn="ctr">
                        <a:lnSpc>
                          <a:spcPct val="115000"/>
                        </a:lnSpc>
                        <a:spcBef>
                          <a:spcPts val="0"/>
                        </a:spcBef>
                        <a:spcAft>
                          <a:spcPts val="0"/>
                        </a:spcAft>
                      </a:pPr>
                      <a:r>
                        <a:rPr lang="en-AU" sz="1600" dirty="0">
                          <a:effectLst/>
                        </a:rPr>
                        <a:t>Year</a:t>
                      </a:r>
                      <a:endParaRPr lang="en-US" sz="1600" dirty="0">
                        <a:effectLst/>
                        <a:latin typeface="Cambria"/>
                        <a:ea typeface="Calibri"/>
                        <a:cs typeface="Cambria"/>
                      </a:endParaRPr>
                    </a:p>
                  </a:txBody>
                  <a:tcPr marL="68582" marR="68582" marT="0" marB="0">
                    <a:solidFill>
                      <a:schemeClr val="accent1">
                        <a:lumMod val="50000"/>
                      </a:schemeClr>
                    </a:solidFill>
                  </a:tcPr>
                </a:tc>
                <a:tc gridSpan="6">
                  <a:txBody>
                    <a:bodyPr/>
                    <a:lstStyle/>
                    <a:p>
                      <a:pPr marL="0" marR="0" algn="ctr">
                        <a:lnSpc>
                          <a:spcPct val="115000"/>
                        </a:lnSpc>
                        <a:spcBef>
                          <a:spcPts val="0"/>
                        </a:spcBef>
                        <a:spcAft>
                          <a:spcPts val="0"/>
                        </a:spcAft>
                      </a:pPr>
                      <a:r>
                        <a:rPr lang="en-AU" sz="2000" dirty="0">
                          <a:effectLst/>
                        </a:rPr>
                        <a:t>Papers published</a:t>
                      </a:r>
                      <a:endParaRPr lang="en-US" sz="2000" dirty="0">
                        <a:effectLst/>
                        <a:latin typeface="Cambria"/>
                        <a:ea typeface="Calibri"/>
                        <a:cs typeface="Cambria"/>
                      </a:endParaRPr>
                    </a:p>
                  </a:txBody>
                  <a:tcPr marL="68582" marR="68582" marT="0" marB="0">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49847">
                <a:tc vMerge="1">
                  <a:txBody>
                    <a:bodyPr/>
                    <a:lstStyle/>
                    <a:p>
                      <a:endParaRPr lang="en-US"/>
                    </a:p>
                  </a:txBody>
                  <a:tcPr/>
                </a:tc>
                <a:tc gridSpan="2">
                  <a:txBody>
                    <a:bodyPr/>
                    <a:lstStyle/>
                    <a:p>
                      <a:pPr marL="0" marR="0" algn="ctr">
                        <a:lnSpc>
                          <a:spcPct val="115000"/>
                        </a:lnSpc>
                        <a:spcBef>
                          <a:spcPts val="0"/>
                        </a:spcBef>
                        <a:spcAft>
                          <a:spcPts val="0"/>
                        </a:spcAft>
                      </a:pPr>
                      <a:r>
                        <a:rPr lang="en-AU" sz="1600" dirty="0">
                          <a:effectLst/>
                        </a:rPr>
                        <a:t>International </a:t>
                      </a:r>
                      <a:r>
                        <a:rPr lang="en-AU" sz="1600" dirty="0" smtClean="0">
                          <a:effectLst/>
                        </a:rPr>
                        <a:t>authored</a:t>
                      </a:r>
                      <a:r>
                        <a:rPr lang="en-AU" sz="1600" baseline="0" dirty="0" smtClean="0">
                          <a:effectLst/>
                        </a:rPr>
                        <a:t> papers</a:t>
                      </a:r>
                      <a:endParaRPr lang="en-US" sz="1600" dirty="0">
                        <a:effectLst/>
                        <a:latin typeface="Cambria"/>
                        <a:ea typeface="Calibri"/>
                        <a:cs typeface="Cambria"/>
                      </a:endParaRPr>
                    </a:p>
                  </a:txBody>
                  <a:tcPr marL="68582" marR="68582" marT="0" marB="0"/>
                </a:tc>
                <a:tc hMerge="1">
                  <a:txBody>
                    <a:bodyPr/>
                    <a:lstStyle/>
                    <a:p>
                      <a:endParaRPr lang="en-US"/>
                    </a:p>
                  </a:txBody>
                  <a:tcPr/>
                </a:tc>
                <a:tc gridSpan="2">
                  <a:txBody>
                    <a:bodyPr/>
                    <a:lstStyle/>
                    <a:p>
                      <a:pPr marL="0" marR="0">
                        <a:lnSpc>
                          <a:spcPct val="115000"/>
                        </a:lnSpc>
                        <a:spcBef>
                          <a:spcPts val="0"/>
                        </a:spcBef>
                        <a:spcAft>
                          <a:spcPts val="0"/>
                        </a:spcAft>
                      </a:pPr>
                      <a:r>
                        <a:rPr lang="en-AU" sz="1600" dirty="0" smtClean="0">
                          <a:effectLst/>
                        </a:rPr>
                        <a:t>Cambodian</a:t>
                      </a:r>
                      <a:r>
                        <a:rPr lang="en-AU" sz="1600" baseline="0" dirty="0" smtClean="0">
                          <a:effectLst/>
                        </a:rPr>
                        <a:t> authored papers</a:t>
                      </a:r>
                      <a:endParaRPr lang="en-US" sz="1600" dirty="0">
                        <a:effectLst/>
                        <a:latin typeface="Cambria"/>
                        <a:ea typeface="Calibri"/>
                        <a:cs typeface="Cambria"/>
                      </a:endParaRPr>
                    </a:p>
                  </a:txBody>
                  <a:tcPr marL="68582" marR="68582" marT="0" marB="0"/>
                </a:tc>
                <a:tc hMerge="1">
                  <a:txBody>
                    <a:bodyPr/>
                    <a:lstStyle/>
                    <a:p>
                      <a:endParaRPr lang="en-US"/>
                    </a:p>
                  </a:txBody>
                  <a:tcPr/>
                </a:tc>
                <a:tc gridSpan="2">
                  <a:txBody>
                    <a:bodyPr/>
                    <a:lstStyle/>
                    <a:p>
                      <a:pPr marL="0" marR="0" algn="ctr">
                        <a:lnSpc>
                          <a:spcPct val="115000"/>
                        </a:lnSpc>
                        <a:spcBef>
                          <a:spcPts val="0"/>
                        </a:spcBef>
                        <a:spcAft>
                          <a:spcPts val="0"/>
                        </a:spcAft>
                      </a:pPr>
                      <a:r>
                        <a:rPr lang="en-AU" sz="1600" dirty="0">
                          <a:effectLst/>
                        </a:rPr>
                        <a:t>Total</a:t>
                      </a:r>
                      <a:endParaRPr lang="en-US" sz="1600" dirty="0">
                        <a:effectLst/>
                        <a:latin typeface="Cambria"/>
                        <a:ea typeface="Calibri"/>
                        <a:cs typeface="Cambria"/>
                      </a:endParaRPr>
                    </a:p>
                  </a:txBody>
                  <a:tcPr marL="68582" marR="68582" marT="0" marB="0"/>
                </a:tc>
                <a:tc hMerge="1">
                  <a:txBody>
                    <a:bodyPr/>
                    <a:lstStyle/>
                    <a:p>
                      <a:endParaRPr lang="en-US"/>
                    </a:p>
                  </a:txBody>
                  <a:tcPr/>
                </a:tc>
              </a:tr>
              <a:tr h="248145">
                <a:tc vMerge="1">
                  <a:txBody>
                    <a:bodyPr/>
                    <a:lstStyle/>
                    <a:p>
                      <a:endParaRPr lang="en-US"/>
                    </a:p>
                  </a:txBody>
                  <a:tcPr/>
                </a:tc>
                <a:tc>
                  <a:txBody>
                    <a:bodyPr/>
                    <a:lstStyle/>
                    <a:p>
                      <a:pPr marL="0" marR="0" algn="ctr">
                        <a:lnSpc>
                          <a:spcPct val="115000"/>
                        </a:lnSpc>
                        <a:spcBef>
                          <a:spcPts val="0"/>
                        </a:spcBef>
                        <a:spcAft>
                          <a:spcPts val="0"/>
                        </a:spcAft>
                      </a:pPr>
                      <a:r>
                        <a:rPr lang="en-AU" sz="1200" dirty="0" smtClean="0">
                          <a:effectLst/>
                        </a:rPr>
                        <a:t>No.</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dirty="0">
                          <a:effectLst/>
                        </a:rPr>
                        <a:t>%</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dirty="0" smtClean="0">
                          <a:effectLst/>
                        </a:rPr>
                        <a:t>No.</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dirty="0">
                          <a:effectLst/>
                        </a:rPr>
                        <a:t>%</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dirty="0" smtClean="0">
                          <a:effectLst/>
                        </a:rPr>
                        <a:t>No.</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dirty="0">
                          <a:effectLst/>
                        </a:rPr>
                        <a:t>%</a:t>
                      </a:r>
                      <a:endParaRPr lang="en-US" sz="1200" dirty="0">
                        <a:effectLst/>
                        <a:latin typeface="Cambria"/>
                        <a:ea typeface="Calibri"/>
                        <a:cs typeface="Cambria"/>
                      </a:endParaRPr>
                    </a:p>
                  </a:txBody>
                  <a:tcPr marL="68582" marR="68582" marT="0" marB="0"/>
                </a:tc>
              </a:tr>
              <a:tr h="274923">
                <a:tc>
                  <a:txBody>
                    <a:bodyPr/>
                    <a:lstStyle/>
                    <a:p>
                      <a:pPr marL="0" marR="0" algn="ctr">
                        <a:lnSpc>
                          <a:spcPct val="115000"/>
                        </a:lnSpc>
                        <a:spcBef>
                          <a:spcPts val="0"/>
                        </a:spcBef>
                        <a:spcAft>
                          <a:spcPts val="0"/>
                        </a:spcAft>
                      </a:pPr>
                      <a:r>
                        <a:rPr lang="en-AU" sz="1600" dirty="0">
                          <a:effectLst/>
                        </a:rPr>
                        <a:t>2005</a:t>
                      </a:r>
                      <a:endParaRPr lang="en-US" sz="1600" dirty="0">
                        <a:effectLst/>
                        <a:latin typeface="Cambria"/>
                        <a:ea typeface="Calibri"/>
                        <a:cs typeface="Cambria"/>
                      </a:endParaRPr>
                    </a:p>
                  </a:txBody>
                  <a:tcPr marL="68582" marR="68582" marT="0" marB="0">
                    <a:solidFill>
                      <a:schemeClr val="accent1">
                        <a:lumMod val="50000"/>
                      </a:schemeClr>
                    </a:solidFill>
                  </a:tcPr>
                </a:tc>
                <a:tc>
                  <a:txBody>
                    <a:bodyPr/>
                    <a:lstStyle/>
                    <a:p>
                      <a:pPr marL="0" marR="0" algn="ctr">
                        <a:lnSpc>
                          <a:spcPct val="115000"/>
                        </a:lnSpc>
                        <a:spcBef>
                          <a:spcPts val="0"/>
                        </a:spcBef>
                        <a:spcAft>
                          <a:spcPts val="0"/>
                        </a:spcAft>
                      </a:pPr>
                      <a:r>
                        <a:rPr lang="en-AU" sz="1200">
                          <a:effectLst/>
                        </a:rPr>
                        <a:t>3</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75</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1 </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25</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dirty="0">
                          <a:effectLst/>
                        </a:rPr>
                        <a:t>4</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100</a:t>
                      </a:r>
                      <a:endParaRPr lang="en-US" sz="1200">
                        <a:effectLst/>
                        <a:latin typeface="Cambria"/>
                        <a:ea typeface="Calibri"/>
                        <a:cs typeface="Cambria"/>
                      </a:endParaRPr>
                    </a:p>
                  </a:txBody>
                  <a:tcPr marL="68582" marR="68582" marT="0" marB="0"/>
                </a:tc>
              </a:tr>
              <a:tr h="274923">
                <a:tc>
                  <a:txBody>
                    <a:bodyPr/>
                    <a:lstStyle/>
                    <a:p>
                      <a:pPr marL="0" marR="0" algn="ctr">
                        <a:lnSpc>
                          <a:spcPct val="115000"/>
                        </a:lnSpc>
                        <a:spcBef>
                          <a:spcPts val="0"/>
                        </a:spcBef>
                        <a:spcAft>
                          <a:spcPts val="0"/>
                        </a:spcAft>
                      </a:pPr>
                      <a:r>
                        <a:rPr lang="en-AU" sz="1600" dirty="0">
                          <a:effectLst/>
                        </a:rPr>
                        <a:t>2006</a:t>
                      </a:r>
                      <a:endParaRPr lang="en-US" sz="1600" dirty="0">
                        <a:effectLst/>
                        <a:latin typeface="Cambria"/>
                        <a:ea typeface="Calibri"/>
                        <a:cs typeface="Cambria"/>
                      </a:endParaRPr>
                    </a:p>
                  </a:txBody>
                  <a:tcPr marL="68582" marR="68582" marT="0" marB="0">
                    <a:solidFill>
                      <a:schemeClr val="accent1">
                        <a:lumMod val="50000"/>
                      </a:schemeClr>
                    </a:solidFill>
                  </a:tcPr>
                </a:tc>
                <a:tc>
                  <a:txBody>
                    <a:bodyPr/>
                    <a:lstStyle/>
                    <a:p>
                      <a:pPr marL="0" marR="0" algn="ctr">
                        <a:lnSpc>
                          <a:spcPct val="115000"/>
                        </a:lnSpc>
                        <a:spcBef>
                          <a:spcPts val="0"/>
                        </a:spcBef>
                        <a:spcAft>
                          <a:spcPts val="0"/>
                        </a:spcAft>
                      </a:pPr>
                      <a:r>
                        <a:rPr lang="en-AU" sz="1200" dirty="0" smtClean="0">
                          <a:effectLst/>
                        </a:rPr>
                        <a:t>2</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dirty="0" smtClean="0">
                          <a:effectLst/>
                          <a:latin typeface="+mn-lt"/>
                          <a:ea typeface="+mn-ea"/>
                          <a:cs typeface="+mn-cs"/>
                        </a:rPr>
                        <a:t>50</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dirty="0" smtClean="0">
                          <a:effectLst/>
                        </a:rPr>
                        <a:t>1+1* </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dirty="0" smtClean="0">
                          <a:effectLst/>
                          <a:latin typeface="+mn-lt"/>
                          <a:ea typeface="+mn-ea"/>
                          <a:cs typeface="+mn-cs"/>
                        </a:rPr>
                        <a:t>50</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4</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100</a:t>
                      </a:r>
                      <a:endParaRPr lang="en-US" sz="1200">
                        <a:effectLst/>
                        <a:latin typeface="Cambria"/>
                        <a:ea typeface="Calibri"/>
                        <a:cs typeface="Cambria"/>
                      </a:endParaRPr>
                    </a:p>
                  </a:txBody>
                  <a:tcPr marL="68582" marR="68582" marT="0" marB="0"/>
                </a:tc>
              </a:tr>
              <a:tr h="274923">
                <a:tc>
                  <a:txBody>
                    <a:bodyPr/>
                    <a:lstStyle/>
                    <a:p>
                      <a:pPr marL="0" marR="0" algn="ctr">
                        <a:lnSpc>
                          <a:spcPct val="115000"/>
                        </a:lnSpc>
                        <a:spcBef>
                          <a:spcPts val="0"/>
                        </a:spcBef>
                        <a:spcAft>
                          <a:spcPts val="0"/>
                        </a:spcAft>
                      </a:pPr>
                      <a:r>
                        <a:rPr lang="en-AU" sz="1600" dirty="0">
                          <a:effectLst/>
                        </a:rPr>
                        <a:t>2007</a:t>
                      </a:r>
                      <a:endParaRPr lang="en-US" sz="1600" dirty="0">
                        <a:effectLst/>
                        <a:latin typeface="Cambria"/>
                        <a:ea typeface="Calibri"/>
                        <a:cs typeface="Cambria"/>
                      </a:endParaRPr>
                    </a:p>
                  </a:txBody>
                  <a:tcPr marL="68582" marR="68582" marT="0" marB="0">
                    <a:solidFill>
                      <a:schemeClr val="accent1">
                        <a:lumMod val="50000"/>
                      </a:schemeClr>
                    </a:solidFill>
                  </a:tcPr>
                </a:tc>
                <a:tc>
                  <a:txBody>
                    <a:bodyPr/>
                    <a:lstStyle/>
                    <a:p>
                      <a:pPr marL="0" marR="0" algn="ctr">
                        <a:lnSpc>
                          <a:spcPct val="115000"/>
                        </a:lnSpc>
                        <a:spcBef>
                          <a:spcPts val="0"/>
                        </a:spcBef>
                        <a:spcAft>
                          <a:spcPts val="0"/>
                        </a:spcAft>
                      </a:pPr>
                      <a:r>
                        <a:rPr lang="en-AU" sz="1200">
                          <a:effectLst/>
                        </a:rPr>
                        <a:t>5</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83.3</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dirty="0">
                          <a:effectLst/>
                        </a:rPr>
                        <a:t>1 </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16.7</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6</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100</a:t>
                      </a:r>
                      <a:endParaRPr lang="en-US" sz="1200">
                        <a:effectLst/>
                        <a:latin typeface="Cambria"/>
                        <a:ea typeface="Calibri"/>
                        <a:cs typeface="Cambria"/>
                      </a:endParaRPr>
                    </a:p>
                  </a:txBody>
                  <a:tcPr marL="68582" marR="68582" marT="0" marB="0"/>
                </a:tc>
              </a:tr>
              <a:tr h="274923">
                <a:tc>
                  <a:txBody>
                    <a:bodyPr/>
                    <a:lstStyle/>
                    <a:p>
                      <a:pPr marL="0" marR="0" algn="ctr">
                        <a:lnSpc>
                          <a:spcPct val="115000"/>
                        </a:lnSpc>
                        <a:spcBef>
                          <a:spcPts val="0"/>
                        </a:spcBef>
                        <a:spcAft>
                          <a:spcPts val="0"/>
                        </a:spcAft>
                      </a:pPr>
                      <a:r>
                        <a:rPr lang="en-AU" sz="1600" dirty="0">
                          <a:effectLst/>
                        </a:rPr>
                        <a:t>2008</a:t>
                      </a:r>
                      <a:endParaRPr lang="en-US" sz="1600" dirty="0">
                        <a:effectLst/>
                        <a:latin typeface="Cambria"/>
                        <a:ea typeface="Calibri"/>
                        <a:cs typeface="Cambria"/>
                      </a:endParaRPr>
                    </a:p>
                  </a:txBody>
                  <a:tcPr marL="68582" marR="68582" marT="0" marB="0">
                    <a:solidFill>
                      <a:schemeClr val="accent1">
                        <a:lumMod val="50000"/>
                      </a:schemeClr>
                    </a:solidFill>
                  </a:tcPr>
                </a:tc>
                <a:tc>
                  <a:txBody>
                    <a:bodyPr/>
                    <a:lstStyle/>
                    <a:p>
                      <a:pPr marL="0" marR="0" algn="ctr">
                        <a:lnSpc>
                          <a:spcPct val="115000"/>
                        </a:lnSpc>
                        <a:spcBef>
                          <a:spcPts val="0"/>
                        </a:spcBef>
                        <a:spcAft>
                          <a:spcPts val="0"/>
                        </a:spcAft>
                      </a:pPr>
                      <a:r>
                        <a:rPr lang="en-AU" sz="1200">
                          <a:effectLst/>
                        </a:rPr>
                        <a:t>10</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76.9</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3 </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23.1</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13</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100</a:t>
                      </a:r>
                      <a:endParaRPr lang="en-US" sz="1200">
                        <a:effectLst/>
                        <a:latin typeface="Cambria"/>
                        <a:ea typeface="Calibri"/>
                        <a:cs typeface="Cambria"/>
                      </a:endParaRPr>
                    </a:p>
                  </a:txBody>
                  <a:tcPr marL="68582" marR="68582" marT="0" marB="0"/>
                </a:tc>
              </a:tr>
              <a:tr h="274923">
                <a:tc>
                  <a:txBody>
                    <a:bodyPr/>
                    <a:lstStyle/>
                    <a:p>
                      <a:pPr marL="0" marR="0" algn="ctr">
                        <a:lnSpc>
                          <a:spcPct val="115000"/>
                        </a:lnSpc>
                        <a:spcBef>
                          <a:spcPts val="0"/>
                        </a:spcBef>
                        <a:spcAft>
                          <a:spcPts val="0"/>
                        </a:spcAft>
                      </a:pPr>
                      <a:r>
                        <a:rPr lang="en-AU" sz="1600" dirty="0">
                          <a:effectLst/>
                        </a:rPr>
                        <a:t>2009</a:t>
                      </a:r>
                      <a:endParaRPr lang="en-US" sz="1600" dirty="0">
                        <a:effectLst/>
                        <a:latin typeface="Cambria"/>
                        <a:ea typeface="Calibri"/>
                        <a:cs typeface="Cambria"/>
                      </a:endParaRPr>
                    </a:p>
                  </a:txBody>
                  <a:tcPr marL="68582" marR="68582" marT="0" marB="0">
                    <a:solidFill>
                      <a:schemeClr val="accent1">
                        <a:lumMod val="50000"/>
                      </a:schemeClr>
                    </a:solidFill>
                  </a:tcPr>
                </a:tc>
                <a:tc>
                  <a:txBody>
                    <a:bodyPr/>
                    <a:lstStyle/>
                    <a:p>
                      <a:pPr marL="0" marR="0" algn="ctr">
                        <a:lnSpc>
                          <a:spcPct val="115000"/>
                        </a:lnSpc>
                        <a:spcBef>
                          <a:spcPts val="0"/>
                        </a:spcBef>
                        <a:spcAft>
                          <a:spcPts val="0"/>
                        </a:spcAft>
                      </a:pPr>
                      <a:r>
                        <a:rPr lang="en-AU" sz="1200">
                          <a:effectLst/>
                        </a:rPr>
                        <a:t>25</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96.2</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1</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3.8</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26</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100</a:t>
                      </a:r>
                      <a:endParaRPr lang="en-US" sz="1200">
                        <a:effectLst/>
                        <a:latin typeface="Cambria"/>
                        <a:ea typeface="Calibri"/>
                        <a:cs typeface="Cambria"/>
                      </a:endParaRPr>
                    </a:p>
                  </a:txBody>
                  <a:tcPr marL="68582" marR="68582" marT="0" marB="0"/>
                </a:tc>
              </a:tr>
              <a:tr h="274923">
                <a:tc>
                  <a:txBody>
                    <a:bodyPr/>
                    <a:lstStyle/>
                    <a:p>
                      <a:pPr marL="0" marR="0" algn="ctr">
                        <a:lnSpc>
                          <a:spcPct val="115000"/>
                        </a:lnSpc>
                        <a:spcBef>
                          <a:spcPts val="0"/>
                        </a:spcBef>
                        <a:spcAft>
                          <a:spcPts val="0"/>
                        </a:spcAft>
                      </a:pPr>
                      <a:r>
                        <a:rPr lang="en-AU" sz="1600" dirty="0">
                          <a:effectLst/>
                        </a:rPr>
                        <a:t>2010</a:t>
                      </a:r>
                      <a:endParaRPr lang="en-US" sz="1600" dirty="0">
                        <a:effectLst/>
                        <a:latin typeface="Cambria"/>
                        <a:ea typeface="Calibri"/>
                        <a:cs typeface="Cambria"/>
                      </a:endParaRPr>
                    </a:p>
                  </a:txBody>
                  <a:tcPr marL="68582" marR="68582" marT="0" marB="0">
                    <a:solidFill>
                      <a:schemeClr val="accent1">
                        <a:lumMod val="50000"/>
                      </a:schemeClr>
                    </a:solidFill>
                  </a:tcPr>
                </a:tc>
                <a:tc>
                  <a:txBody>
                    <a:bodyPr/>
                    <a:lstStyle/>
                    <a:p>
                      <a:pPr marL="0" marR="0" algn="ctr">
                        <a:lnSpc>
                          <a:spcPct val="115000"/>
                        </a:lnSpc>
                        <a:spcBef>
                          <a:spcPts val="0"/>
                        </a:spcBef>
                        <a:spcAft>
                          <a:spcPts val="0"/>
                        </a:spcAft>
                      </a:pPr>
                      <a:r>
                        <a:rPr lang="en-AU" sz="1200" dirty="0">
                          <a:effectLst/>
                        </a:rPr>
                        <a:t>18</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90</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2</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10</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20</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100</a:t>
                      </a:r>
                      <a:endParaRPr lang="en-US" sz="1200">
                        <a:effectLst/>
                        <a:latin typeface="Cambria"/>
                        <a:ea typeface="Calibri"/>
                        <a:cs typeface="Cambria"/>
                      </a:endParaRPr>
                    </a:p>
                  </a:txBody>
                  <a:tcPr marL="68582" marR="68582" marT="0" marB="0"/>
                </a:tc>
              </a:tr>
              <a:tr h="274923">
                <a:tc>
                  <a:txBody>
                    <a:bodyPr/>
                    <a:lstStyle/>
                    <a:p>
                      <a:pPr marL="0" marR="0" algn="ctr">
                        <a:lnSpc>
                          <a:spcPct val="115000"/>
                        </a:lnSpc>
                        <a:spcBef>
                          <a:spcPts val="0"/>
                        </a:spcBef>
                        <a:spcAft>
                          <a:spcPts val="0"/>
                        </a:spcAft>
                      </a:pPr>
                      <a:r>
                        <a:rPr lang="en-AU" sz="1600" dirty="0">
                          <a:effectLst/>
                        </a:rPr>
                        <a:t>2011(1)</a:t>
                      </a:r>
                      <a:endParaRPr lang="en-US" sz="1600" dirty="0">
                        <a:effectLst/>
                        <a:latin typeface="Cambria"/>
                        <a:ea typeface="Calibri"/>
                        <a:cs typeface="Cambria"/>
                      </a:endParaRPr>
                    </a:p>
                  </a:txBody>
                  <a:tcPr marL="68582" marR="68582" marT="0" marB="0">
                    <a:solidFill>
                      <a:schemeClr val="accent1">
                        <a:lumMod val="50000"/>
                      </a:schemeClr>
                    </a:solidFill>
                  </a:tcPr>
                </a:tc>
                <a:tc>
                  <a:txBody>
                    <a:bodyPr/>
                    <a:lstStyle/>
                    <a:p>
                      <a:pPr marL="0" marR="0" algn="ctr">
                        <a:lnSpc>
                          <a:spcPct val="115000"/>
                        </a:lnSpc>
                        <a:spcBef>
                          <a:spcPts val="0"/>
                        </a:spcBef>
                        <a:spcAft>
                          <a:spcPts val="0"/>
                        </a:spcAft>
                      </a:pPr>
                      <a:r>
                        <a:rPr lang="en-AU" sz="1200">
                          <a:effectLst/>
                        </a:rPr>
                        <a:t>12</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100</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0</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0</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12</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100</a:t>
                      </a:r>
                      <a:endParaRPr lang="en-US" sz="1200">
                        <a:effectLst/>
                        <a:latin typeface="Cambria"/>
                        <a:ea typeface="Calibri"/>
                        <a:cs typeface="Cambria"/>
                      </a:endParaRPr>
                    </a:p>
                  </a:txBody>
                  <a:tcPr marL="68582" marR="68582" marT="0" marB="0"/>
                </a:tc>
              </a:tr>
              <a:tr h="274923">
                <a:tc>
                  <a:txBody>
                    <a:bodyPr/>
                    <a:lstStyle/>
                    <a:p>
                      <a:pPr marL="0" marR="0" algn="ctr">
                        <a:lnSpc>
                          <a:spcPct val="115000"/>
                        </a:lnSpc>
                        <a:spcBef>
                          <a:spcPts val="0"/>
                        </a:spcBef>
                        <a:spcAft>
                          <a:spcPts val="0"/>
                        </a:spcAft>
                      </a:pPr>
                      <a:r>
                        <a:rPr lang="en-AU" sz="1600" dirty="0">
                          <a:effectLst/>
                        </a:rPr>
                        <a:t>2011(2)</a:t>
                      </a:r>
                      <a:endParaRPr lang="en-US" sz="1600" dirty="0">
                        <a:effectLst/>
                        <a:latin typeface="Cambria"/>
                        <a:ea typeface="Calibri"/>
                        <a:cs typeface="Cambria"/>
                      </a:endParaRPr>
                    </a:p>
                  </a:txBody>
                  <a:tcPr marL="68582" marR="68582" marT="0" marB="0">
                    <a:solidFill>
                      <a:schemeClr val="accent1">
                        <a:lumMod val="50000"/>
                      </a:schemeClr>
                    </a:solidFill>
                  </a:tcPr>
                </a:tc>
                <a:tc>
                  <a:txBody>
                    <a:bodyPr/>
                    <a:lstStyle/>
                    <a:p>
                      <a:pPr marL="0" marR="0" algn="ctr">
                        <a:lnSpc>
                          <a:spcPct val="115000"/>
                        </a:lnSpc>
                        <a:spcBef>
                          <a:spcPts val="0"/>
                        </a:spcBef>
                        <a:spcAft>
                          <a:spcPts val="0"/>
                        </a:spcAft>
                      </a:pPr>
                      <a:r>
                        <a:rPr lang="en-AU" sz="1200">
                          <a:effectLst/>
                        </a:rPr>
                        <a:t>8</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100</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0</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0</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a:effectLst/>
                        </a:rPr>
                        <a:t>8</a:t>
                      </a:r>
                      <a:endParaRPr lang="en-US" sz="120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AU" sz="1200" dirty="0">
                          <a:effectLst/>
                        </a:rPr>
                        <a:t>100</a:t>
                      </a:r>
                      <a:endParaRPr lang="en-US" sz="1200" dirty="0">
                        <a:effectLst/>
                        <a:latin typeface="Cambria"/>
                        <a:ea typeface="Calibri"/>
                        <a:cs typeface="Cambria"/>
                      </a:endParaRPr>
                    </a:p>
                  </a:txBody>
                  <a:tcPr marL="68582" marR="68582" marT="0" marB="0"/>
                </a:tc>
              </a:tr>
              <a:tr h="274923">
                <a:tc>
                  <a:txBody>
                    <a:bodyPr/>
                    <a:lstStyle/>
                    <a:p>
                      <a:pPr marL="0" marR="0" algn="ctr">
                        <a:lnSpc>
                          <a:spcPct val="115000"/>
                        </a:lnSpc>
                        <a:spcBef>
                          <a:spcPts val="0"/>
                        </a:spcBef>
                        <a:spcAft>
                          <a:spcPts val="0"/>
                        </a:spcAft>
                      </a:pPr>
                      <a:r>
                        <a:rPr lang="en-US" sz="1600" dirty="0" smtClean="0">
                          <a:effectLst/>
                          <a:latin typeface="Cambria"/>
                          <a:ea typeface="Calibri"/>
                          <a:cs typeface="Cambria"/>
                        </a:rPr>
                        <a:t>2012 (1)</a:t>
                      </a:r>
                      <a:endParaRPr lang="en-US" sz="1600" dirty="0">
                        <a:effectLst/>
                        <a:latin typeface="Cambria"/>
                        <a:ea typeface="Calibri"/>
                        <a:cs typeface="Cambria"/>
                      </a:endParaRPr>
                    </a:p>
                  </a:txBody>
                  <a:tcPr marL="68582" marR="68582" marT="0" marB="0">
                    <a:solidFill>
                      <a:schemeClr val="accent1">
                        <a:lumMod val="50000"/>
                      </a:schemeClr>
                    </a:solidFill>
                  </a:tcPr>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9</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100</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0</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0</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9</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100</a:t>
                      </a:r>
                      <a:endParaRPr lang="en-US" sz="1200" dirty="0">
                        <a:effectLst/>
                        <a:latin typeface="Cambria"/>
                        <a:ea typeface="Calibri"/>
                        <a:cs typeface="Cambria"/>
                      </a:endParaRPr>
                    </a:p>
                  </a:txBody>
                  <a:tcPr marL="68582" marR="68582" marT="0" marB="0"/>
                </a:tc>
              </a:tr>
              <a:tr h="274923">
                <a:tc>
                  <a:txBody>
                    <a:bodyPr/>
                    <a:lstStyle/>
                    <a:p>
                      <a:pPr marL="0" marR="0" algn="ctr">
                        <a:lnSpc>
                          <a:spcPct val="115000"/>
                        </a:lnSpc>
                        <a:spcBef>
                          <a:spcPts val="0"/>
                        </a:spcBef>
                        <a:spcAft>
                          <a:spcPts val="0"/>
                        </a:spcAft>
                      </a:pPr>
                      <a:r>
                        <a:rPr lang="en-US" sz="1600" dirty="0" smtClean="0">
                          <a:effectLst/>
                          <a:latin typeface="Cambria"/>
                          <a:ea typeface="Calibri"/>
                          <a:cs typeface="Cambria"/>
                        </a:rPr>
                        <a:t>2012 (2)</a:t>
                      </a:r>
                      <a:endParaRPr lang="en-US" sz="1600" dirty="0">
                        <a:effectLst/>
                        <a:latin typeface="Cambria"/>
                        <a:ea typeface="Calibri"/>
                        <a:cs typeface="Cambria"/>
                      </a:endParaRPr>
                    </a:p>
                  </a:txBody>
                  <a:tcPr marL="68582" marR="68582" marT="0" marB="0">
                    <a:solidFill>
                      <a:schemeClr val="accent1">
                        <a:lumMod val="50000"/>
                      </a:schemeClr>
                    </a:solidFill>
                  </a:tcPr>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12</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92.3</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1*</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7.7</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13</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100</a:t>
                      </a:r>
                      <a:endParaRPr lang="en-US" sz="1200" dirty="0">
                        <a:effectLst/>
                        <a:latin typeface="Cambria"/>
                        <a:ea typeface="Calibri"/>
                        <a:cs typeface="Cambria"/>
                      </a:endParaRPr>
                    </a:p>
                  </a:txBody>
                  <a:tcPr marL="68582" marR="68582" marT="0" marB="0"/>
                </a:tc>
              </a:tr>
              <a:tr h="274923">
                <a:tc>
                  <a:txBody>
                    <a:bodyPr/>
                    <a:lstStyle/>
                    <a:p>
                      <a:pPr marL="0" marR="0" algn="ctr">
                        <a:lnSpc>
                          <a:spcPct val="115000"/>
                        </a:lnSpc>
                        <a:spcBef>
                          <a:spcPts val="0"/>
                        </a:spcBef>
                        <a:spcAft>
                          <a:spcPts val="0"/>
                        </a:spcAft>
                      </a:pPr>
                      <a:r>
                        <a:rPr lang="en-US" sz="1600" dirty="0" smtClean="0">
                          <a:effectLst/>
                          <a:latin typeface="Cambria"/>
                          <a:ea typeface="Calibri"/>
                          <a:cs typeface="Cambria"/>
                        </a:rPr>
                        <a:t>2013 (1)</a:t>
                      </a:r>
                      <a:endParaRPr lang="en-US" sz="1600" dirty="0">
                        <a:effectLst/>
                        <a:latin typeface="Cambria"/>
                        <a:ea typeface="Calibri"/>
                        <a:cs typeface="Cambria"/>
                      </a:endParaRPr>
                    </a:p>
                  </a:txBody>
                  <a:tcPr marL="68582" marR="68582" marT="0" marB="0">
                    <a:solidFill>
                      <a:schemeClr val="accent1">
                        <a:lumMod val="50000"/>
                      </a:schemeClr>
                    </a:solidFill>
                  </a:tcPr>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6</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100</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0</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0</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6</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100</a:t>
                      </a:r>
                      <a:endParaRPr lang="en-US" sz="1200" dirty="0">
                        <a:effectLst/>
                        <a:latin typeface="Cambria"/>
                        <a:ea typeface="Calibri"/>
                        <a:cs typeface="Cambria"/>
                      </a:endParaRPr>
                    </a:p>
                  </a:txBody>
                  <a:tcPr marL="68582" marR="68582" marT="0" marB="0"/>
                </a:tc>
              </a:tr>
              <a:tr h="274923">
                <a:tc>
                  <a:txBody>
                    <a:bodyPr/>
                    <a:lstStyle/>
                    <a:p>
                      <a:pPr marL="0" marR="0" algn="ctr">
                        <a:lnSpc>
                          <a:spcPct val="115000"/>
                        </a:lnSpc>
                        <a:spcBef>
                          <a:spcPts val="0"/>
                        </a:spcBef>
                        <a:spcAft>
                          <a:spcPts val="0"/>
                        </a:spcAft>
                      </a:pPr>
                      <a:r>
                        <a:rPr lang="en-US" sz="1600" dirty="0" smtClean="0">
                          <a:effectLst/>
                          <a:latin typeface="Cambria"/>
                          <a:ea typeface="Calibri"/>
                          <a:cs typeface="Cambria"/>
                        </a:rPr>
                        <a:t>2013</a:t>
                      </a:r>
                      <a:r>
                        <a:rPr lang="en-US" sz="1600" baseline="0" dirty="0" smtClean="0">
                          <a:effectLst/>
                          <a:latin typeface="Cambria"/>
                          <a:ea typeface="Calibri"/>
                          <a:cs typeface="Cambria"/>
                        </a:rPr>
                        <a:t> (2)</a:t>
                      </a:r>
                      <a:endParaRPr lang="en-US" sz="1600" dirty="0">
                        <a:effectLst/>
                        <a:latin typeface="Cambria"/>
                        <a:ea typeface="Calibri"/>
                        <a:cs typeface="Cambria"/>
                      </a:endParaRPr>
                    </a:p>
                  </a:txBody>
                  <a:tcPr marL="68582" marR="68582" marT="0" marB="0">
                    <a:solidFill>
                      <a:schemeClr val="accent1">
                        <a:lumMod val="50000"/>
                      </a:schemeClr>
                    </a:solidFill>
                  </a:tcPr>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7</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100</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0</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0</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7</a:t>
                      </a:r>
                      <a:endParaRPr lang="en-US" sz="1200" dirty="0">
                        <a:effectLst/>
                        <a:latin typeface="Cambria"/>
                        <a:ea typeface="Calibri"/>
                        <a:cs typeface="Cambria"/>
                      </a:endParaRPr>
                    </a:p>
                  </a:txBody>
                  <a:tcPr marL="68582" marR="68582" marT="0" marB="0"/>
                </a:tc>
                <a:tc>
                  <a:txBody>
                    <a:bodyPr/>
                    <a:lstStyle/>
                    <a:p>
                      <a:pPr marL="0" marR="0" algn="ctr">
                        <a:lnSpc>
                          <a:spcPct val="115000"/>
                        </a:lnSpc>
                        <a:spcBef>
                          <a:spcPts val="0"/>
                        </a:spcBef>
                        <a:spcAft>
                          <a:spcPts val="0"/>
                        </a:spcAft>
                      </a:pPr>
                      <a:r>
                        <a:rPr lang="en-US" sz="1200" dirty="0" smtClean="0">
                          <a:effectLst/>
                          <a:latin typeface="Cambria"/>
                          <a:ea typeface="Calibri"/>
                          <a:cs typeface="Cambria"/>
                        </a:rPr>
                        <a:t>100</a:t>
                      </a:r>
                      <a:endParaRPr lang="en-US" sz="1200" dirty="0">
                        <a:effectLst/>
                        <a:latin typeface="Cambria"/>
                        <a:ea typeface="Calibri"/>
                        <a:cs typeface="Cambria"/>
                      </a:endParaRPr>
                    </a:p>
                  </a:txBody>
                  <a:tcPr marL="68582" marR="68582" marT="0" marB="0"/>
                </a:tc>
              </a:tr>
            </a:tbl>
          </a:graphicData>
        </a:graphic>
      </p:graphicFrame>
    </p:spTree>
    <p:extLst>
      <p:ext uri="{BB962C8B-B14F-4D97-AF65-F5344CB8AC3E}">
        <p14:creationId xmlns:p14="http://schemas.microsoft.com/office/powerpoint/2010/main" val="4070832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31168"/>
          </a:xfrm>
        </p:spPr>
        <p:txBody>
          <a:bodyPr/>
          <a:lstStyle/>
          <a:p>
            <a:r>
              <a:rPr lang="en-US" b="0" dirty="0" smtClean="0"/>
              <a:t>Discussion (Cont.)</a:t>
            </a:r>
            <a:endParaRPr lang="en-US" b="0" dirty="0"/>
          </a:p>
        </p:txBody>
      </p:sp>
      <p:sp>
        <p:nvSpPr>
          <p:cNvPr id="3" name="Content Placeholder 2"/>
          <p:cNvSpPr>
            <a:spLocks noGrp="1"/>
          </p:cNvSpPr>
          <p:nvPr>
            <p:ph idx="1"/>
          </p:nvPr>
        </p:nvSpPr>
        <p:spPr>
          <a:xfrm>
            <a:off x="179512" y="1628800"/>
            <a:ext cx="8568952" cy="4104456"/>
          </a:xfrm>
        </p:spPr>
        <p:txBody>
          <a:bodyPr/>
          <a:lstStyle/>
          <a:p>
            <a:r>
              <a:rPr lang="en-US" sz="2600" dirty="0" smtClean="0"/>
              <a:t>An examination of these research scenarios reveals that they do not comprise a full description of a research process, i.e. covering from planning a </a:t>
            </a:r>
            <a:r>
              <a:rPr lang="en-US" sz="2600" dirty="0" smtClean="0"/>
              <a:t>research </a:t>
            </a:r>
            <a:r>
              <a:rPr lang="en-US" sz="2600" dirty="0" smtClean="0"/>
              <a:t>project; taking actions such as selecting samples, collecting data, analysing data, an interpreting the findings; and making the research public. The participants, to most extent, did not infer the scenarios covering a complete research process.  If the aim is to clearly understand teachers’ conceptions of research through their responses/ opinions about these scenarios, these scenarios need revision.  </a:t>
            </a:r>
            <a:r>
              <a:rPr lang="en-US" dirty="0" smtClean="0"/>
              <a:t> </a:t>
            </a:r>
            <a:endParaRPr lang="en-US" dirty="0"/>
          </a:p>
        </p:txBody>
      </p:sp>
    </p:spTree>
    <p:extLst>
      <p:ext uri="{BB962C8B-B14F-4D97-AF65-F5344CB8AC3E}">
        <p14:creationId xmlns:p14="http://schemas.microsoft.com/office/powerpoint/2010/main" val="23191230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87152"/>
          </a:xfrm>
        </p:spPr>
        <p:txBody>
          <a:bodyPr/>
          <a:lstStyle/>
          <a:p>
            <a:r>
              <a:rPr lang="en-US" b="0" dirty="0" smtClean="0"/>
              <a:t>Discussion (Cont.)</a:t>
            </a:r>
            <a:endParaRPr lang="en-US" b="0" dirty="0"/>
          </a:p>
        </p:txBody>
      </p:sp>
      <p:sp>
        <p:nvSpPr>
          <p:cNvPr id="3" name="Content Placeholder 2"/>
          <p:cNvSpPr>
            <a:spLocks noGrp="1"/>
          </p:cNvSpPr>
          <p:nvPr>
            <p:ph idx="1"/>
          </p:nvPr>
        </p:nvSpPr>
        <p:spPr>
          <a:xfrm>
            <a:off x="395536" y="1628800"/>
            <a:ext cx="8496944" cy="3888432"/>
          </a:xfrm>
        </p:spPr>
        <p:txBody>
          <a:bodyPr/>
          <a:lstStyle/>
          <a:p>
            <a:pPr marL="0" indent="0" algn="just">
              <a:buNone/>
            </a:pPr>
            <a:r>
              <a:rPr lang="en-US" sz="2600" dirty="0" smtClean="0">
                <a:sym typeface="Wingdings 2"/>
              </a:rPr>
              <a:t>This </a:t>
            </a:r>
            <a:r>
              <a:rPr lang="en-US" sz="2600" dirty="0" smtClean="0">
                <a:sym typeface="Wingdings 2"/>
              </a:rPr>
              <a:t>(part) FGD has provided supplementary data of ELT professionals’ conceptions of (ELT) teacher research which have been informed in the previous studies (Borg, 2009; Moore, 2011b). </a:t>
            </a:r>
            <a:r>
              <a:rPr lang="en-US" sz="2600" dirty="0" smtClean="0">
                <a:sym typeface="Wingdings 2"/>
              </a:rPr>
              <a:t>Following </a:t>
            </a:r>
            <a:r>
              <a:rPr lang="en-US" sz="2600" dirty="0" err="1" smtClean="0"/>
              <a:t>Marková</a:t>
            </a:r>
            <a:r>
              <a:rPr lang="en-US" sz="2600" dirty="0" smtClean="0"/>
              <a:t> et al.’s analytical approaches, focus group as dialogism, to analyse these FGD data does not only help us examine the participants’ conceptions of teacher research in terms of what they said but also how they said it and in what communicative activity types.  It helps us triangulate our analysis of the FGD data.</a:t>
            </a:r>
            <a:endParaRPr lang="en-US" sz="2600" dirty="0"/>
          </a:p>
        </p:txBody>
      </p:sp>
    </p:spTree>
    <p:extLst>
      <p:ext uri="{BB962C8B-B14F-4D97-AF65-F5344CB8AC3E}">
        <p14:creationId xmlns:p14="http://schemas.microsoft.com/office/powerpoint/2010/main" val="41359594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587152"/>
          </a:xfrm>
        </p:spPr>
        <p:txBody>
          <a:bodyPr/>
          <a:lstStyle/>
          <a:p>
            <a:r>
              <a:rPr lang="en-US" b="0" dirty="0" smtClean="0"/>
              <a:t>Conclusion</a:t>
            </a:r>
            <a:endParaRPr lang="en-US" b="0" dirty="0"/>
          </a:p>
        </p:txBody>
      </p:sp>
      <p:sp>
        <p:nvSpPr>
          <p:cNvPr id="3" name="Content Placeholder 2"/>
          <p:cNvSpPr>
            <a:spLocks noGrp="1"/>
          </p:cNvSpPr>
          <p:nvPr>
            <p:ph idx="1"/>
          </p:nvPr>
        </p:nvSpPr>
        <p:spPr>
          <a:xfrm>
            <a:off x="251520" y="1052736"/>
            <a:ext cx="8640960" cy="4536504"/>
          </a:xfrm>
        </p:spPr>
        <p:txBody>
          <a:bodyPr/>
          <a:lstStyle/>
          <a:p>
            <a:r>
              <a:rPr lang="en-US" sz="2600" dirty="0" smtClean="0"/>
              <a:t>The participants had different views of ‘ELT teacher research’ at the beginning of the discussion of the different scenarios, but as the discussion developed, they had clearer conceptions of ‘ELT teacher research’ , which is distinguished from ‘research’.  </a:t>
            </a:r>
          </a:p>
          <a:p>
            <a:r>
              <a:rPr lang="en-US" sz="2600" dirty="0" smtClean="0"/>
              <a:t>Therefore, a </a:t>
            </a:r>
            <a:r>
              <a:rPr lang="en-US" sz="2600" dirty="0"/>
              <a:t>clear </a:t>
            </a:r>
            <a:r>
              <a:rPr lang="en-US" sz="2600" dirty="0" smtClean="0"/>
              <a:t>and widely accepted definition </a:t>
            </a:r>
            <a:r>
              <a:rPr lang="en-US" sz="2600" dirty="0"/>
              <a:t>of ELT teacher research </a:t>
            </a:r>
            <a:r>
              <a:rPr lang="en-US" sz="2600" dirty="0" smtClean="0"/>
              <a:t>would be helpful to conceptualise ELT teacher research in Cambodia if </a:t>
            </a:r>
            <a:r>
              <a:rPr lang="en-US" sz="2600" dirty="0"/>
              <a:t>the aim </a:t>
            </a:r>
            <a:r>
              <a:rPr lang="en-US" sz="2600" dirty="0" smtClean="0"/>
              <a:t>of tertiary ELT </a:t>
            </a:r>
            <a:r>
              <a:rPr lang="en-US" sz="2600" dirty="0"/>
              <a:t>institutions is to promote Cambodian English teachers’ active engagement in undertaking research</a:t>
            </a:r>
            <a:r>
              <a:rPr lang="en-US" sz="2600" dirty="0" smtClean="0"/>
              <a:t>. </a:t>
            </a:r>
            <a:endParaRPr lang="en-US" sz="2600" dirty="0"/>
          </a:p>
        </p:txBody>
      </p:sp>
    </p:spTree>
    <p:extLst>
      <p:ext uri="{BB962C8B-B14F-4D97-AF65-F5344CB8AC3E}">
        <p14:creationId xmlns:p14="http://schemas.microsoft.com/office/powerpoint/2010/main" val="13545681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lstStyle/>
          <a:p>
            <a:pPr algn="ctr">
              <a:buFontTx/>
              <a:buNone/>
            </a:pPr>
            <a:r>
              <a:rPr lang="en-US" dirty="0" smtClean="0"/>
              <a:t>Thank you!</a:t>
            </a:r>
          </a:p>
          <a:p>
            <a:pPr algn="ctr">
              <a:buFontTx/>
              <a:buNone/>
            </a:pPr>
            <a:endParaRPr lang="en-US" dirty="0" smtClean="0"/>
          </a:p>
          <a:p>
            <a:pPr algn="ctr">
              <a:buFontTx/>
              <a:buNone/>
            </a:pPr>
            <a:r>
              <a:rPr lang="en-US" dirty="0" smtClean="0"/>
              <a:t>Questions or comments?</a:t>
            </a:r>
          </a:p>
          <a:p>
            <a:pPr algn="ctr">
              <a:buFontTx/>
              <a:buNone/>
            </a:pPr>
            <a:r>
              <a:rPr lang="en-US" dirty="0" smtClean="0"/>
              <a:t>Contact: chan-narith.keuk@students.mq.edu.au</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5616623"/>
          </a:xfrm>
        </p:spPr>
        <p:txBody>
          <a:bodyPr/>
          <a:lstStyle/>
          <a:p>
            <a:pPr marL="0" indent="0">
              <a:buFontTx/>
              <a:buNone/>
              <a:defRPr/>
            </a:pPr>
            <a:r>
              <a:rPr lang="en-US" sz="2000" b="1" dirty="0" smtClean="0"/>
              <a:t>Some useful references</a:t>
            </a:r>
            <a:endParaRPr lang="en-US" sz="2000" dirty="0" smtClean="0"/>
          </a:p>
          <a:p>
            <a:pPr>
              <a:defRPr/>
            </a:pPr>
            <a:r>
              <a:rPr lang="en-US" sz="1600" dirty="0" smtClean="0"/>
              <a:t>Borg</a:t>
            </a:r>
            <a:r>
              <a:rPr lang="en-US" sz="1600" dirty="0"/>
              <a:t>, S. (2009). English Language Teachers' Conceptions of Research. </a:t>
            </a:r>
            <a:r>
              <a:rPr lang="en-US" sz="1600" i="1" dirty="0"/>
              <a:t>Applied Linguistics, 30</a:t>
            </a:r>
            <a:r>
              <a:rPr lang="en-US" sz="1600" dirty="0"/>
              <a:t>(3), 358-388</a:t>
            </a:r>
            <a:r>
              <a:rPr lang="en-US" sz="1600" dirty="0" smtClean="0"/>
              <a:t>.</a:t>
            </a:r>
            <a:endParaRPr lang="en-NZ" sz="1600" dirty="0"/>
          </a:p>
          <a:p>
            <a:pPr>
              <a:defRPr/>
            </a:pPr>
            <a:r>
              <a:rPr lang="en-US" sz="1600" dirty="0"/>
              <a:t>Borg, S. (2010). Language teacher research engagement </a:t>
            </a:r>
            <a:r>
              <a:rPr lang="en-US" sz="1600" i="1" dirty="0"/>
              <a:t>Language Teaching, 43</a:t>
            </a:r>
            <a:r>
              <a:rPr lang="en-US" sz="1600" dirty="0"/>
              <a:t>(4), 391-429. </a:t>
            </a:r>
            <a:endParaRPr lang="en-US" sz="1600" dirty="0" smtClean="0"/>
          </a:p>
          <a:p>
            <a:pPr>
              <a:defRPr/>
            </a:pPr>
            <a:r>
              <a:rPr lang="en-US" sz="1600" dirty="0"/>
              <a:t>Borg, S., &amp; Liu, Y. (2013). Chinese College English Teachers' Research Engagement. </a:t>
            </a:r>
            <a:r>
              <a:rPr lang="en-US" sz="1600" i="1" dirty="0"/>
              <a:t>TESOL Quarterly, 47</a:t>
            </a:r>
            <a:r>
              <a:rPr lang="en-US" sz="1600" dirty="0"/>
              <a:t>(2), 270-299</a:t>
            </a:r>
            <a:r>
              <a:rPr lang="en-US" sz="1600" dirty="0" smtClean="0"/>
              <a:t>.</a:t>
            </a:r>
          </a:p>
          <a:p>
            <a:pPr>
              <a:defRPr/>
            </a:pPr>
            <a:r>
              <a:rPr lang="en-US" sz="1600" dirty="0"/>
              <a:t>Carey, M. A., &amp; Asbury, J.-E. (2012). </a:t>
            </a:r>
            <a:r>
              <a:rPr lang="en-US" sz="1600" i="1" dirty="0"/>
              <a:t>Focus group research</a:t>
            </a:r>
            <a:r>
              <a:rPr lang="en-US" sz="1600" dirty="0"/>
              <a:t>. California: Left Coast Press</a:t>
            </a:r>
            <a:r>
              <a:rPr lang="en-US" sz="1600" dirty="0" smtClean="0"/>
              <a:t>.</a:t>
            </a:r>
          </a:p>
          <a:p>
            <a:pPr>
              <a:defRPr/>
            </a:pPr>
            <a:r>
              <a:rPr lang="en-US" sz="1600" dirty="0"/>
              <a:t>Freeman, D. (1998). </a:t>
            </a:r>
            <a:r>
              <a:rPr lang="en-US" sz="1600" i="1" dirty="0"/>
              <a:t>Doing teacher research: from inquiry to understanding </a:t>
            </a:r>
            <a:r>
              <a:rPr lang="en-US" sz="1600" dirty="0"/>
              <a:t>Toronto: </a:t>
            </a:r>
            <a:r>
              <a:rPr lang="en-US" sz="1600" dirty="0" err="1"/>
              <a:t>Heinle</a:t>
            </a:r>
            <a:r>
              <a:rPr lang="en-US" sz="1600" dirty="0"/>
              <a:t> &amp; </a:t>
            </a:r>
            <a:r>
              <a:rPr lang="en-US" sz="1600" dirty="0" err="1"/>
              <a:t>Heinle</a:t>
            </a:r>
            <a:r>
              <a:rPr lang="en-US" sz="1600" dirty="0"/>
              <a:t> Publishers.</a:t>
            </a:r>
            <a:endParaRPr lang="en-US" sz="1600" dirty="0" smtClean="0"/>
          </a:p>
          <a:p>
            <a:pPr>
              <a:defRPr/>
            </a:pPr>
            <a:r>
              <a:rPr lang="en-US" sz="1600" dirty="0" err="1"/>
              <a:t>Gao</a:t>
            </a:r>
            <a:r>
              <a:rPr lang="en-US" sz="1600" dirty="0"/>
              <a:t>, X., </a:t>
            </a:r>
            <a:r>
              <a:rPr lang="en-US" sz="1600" dirty="0" err="1"/>
              <a:t>Barkhuizen</a:t>
            </a:r>
            <a:r>
              <a:rPr lang="en-US" sz="1600" dirty="0"/>
              <a:t>, G., &amp; Chow, A. W. K. (2011). Research engagement and educational </a:t>
            </a:r>
            <a:r>
              <a:rPr lang="en-US" sz="1600" dirty="0" err="1"/>
              <a:t>decentralisation</a:t>
            </a:r>
            <a:r>
              <a:rPr lang="en-US" sz="1600" dirty="0"/>
              <a:t>: problematising primary school English teachers’ research experiences in China. </a:t>
            </a:r>
            <a:r>
              <a:rPr lang="en-US" sz="1600" i="1" dirty="0"/>
              <a:t>Educational Studies, 37</a:t>
            </a:r>
            <a:r>
              <a:rPr lang="en-US" sz="1600" dirty="0"/>
              <a:t>(2), 207-219</a:t>
            </a:r>
            <a:r>
              <a:rPr lang="en-US" sz="1600" dirty="0" smtClean="0"/>
              <a:t>.</a:t>
            </a:r>
            <a:endParaRPr lang="en-US" sz="1600" dirty="0"/>
          </a:p>
          <a:p>
            <a:r>
              <a:rPr lang="en-US" sz="1600" dirty="0" err="1"/>
              <a:t>Marková</a:t>
            </a:r>
            <a:r>
              <a:rPr lang="en-US" sz="1600" dirty="0"/>
              <a:t>, I., </a:t>
            </a:r>
            <a:r>
              <a:rPr lang="en-US" sz="1600" dirty="0" err="1"/>
              <a:t>Linell</a:t>
            </a:r>
            <a:r>
              <a:rPr lang="en-US" sz="1600" dirty="0"/>
              <a:t>, P., </a:t>
            </a:r>
            <a:r>
              <a:rPr lang="en-US" sz="1600" dirty="0" err="1"/>
              <a:t>Grossen</a:t>
            </a:r>
            <a:r>
              <a:rPr lang="en-US" sz="1600" dirty="0"/>
              <a:t>, M., &amp; </a:t>
            </a:r>
            <a:r>
              <a:rPr lang="en-US" sz="1600" dirty="0" err="1"/>
              <a:t>Orvig</a:t>
            </a:r>
            <a:r>
              <a:rPr lang="en-US" sz="1600" dirty="0"/>
              <a:t>, A. S. (2007). </a:t>
            </a:r>
            <a:r>
              <a:rPr lang="en-US" sz="1600" i="1" dirty="0"/>
              <a:t>Dialogue in focus groups: exploring socially shared knowledge</a:t>
            </a:r>
            <a:r>
              <a:rPr lang="en-US" sz="1600" dirty="0"/>
              <a:t>. London: equinox</a:t>
            </a:r>
            <a:r>
              <a:rPr lang="en-US" sz="1600" dirty="0" smtClean="0"/>
              <a:t>.</a:t>
            </a:r>
            <a:endParaRPr lang="en-NZ" sz="1600" dirty="0"/>
          </a:p>
          <a:p>
            <a:pPr>
              <a:defRPr/>
            </a:pPr>
            <a:r>
              <a:rPr lang="en-US" sz="1600" dirty="0"/>
              <a:t>Moore, S. (</a:t>
            </a:r>
            <a:r>
              <a:rPr lang="en-US" sz="1600" dirty="0" smtClean="0"/>
              <a:t>2011a). </a:t>
            </a:r>
            <a:r>
              <a:rPr lang="en-US" sz="1600" dirty="0"/>
              <a:t>The Struggle to Develop a "Research Culture" in a Developing Country. </a:t>
            </a:r>
            <a:r>
              <a:rPr lang="en-US" sz="1600" i="1" dirty="0"/>
              <a:t>TESOL Quarterly 45</a:t>
            </a:r>
            <a:r>
              <a:rPr lang="en-US" sz="1600" dirty="0"/>
              <a:t>(2), 334-343. </a:t>
            </a:r>
            <a:endParaRPr lang="en-NZ" sz="1600" dirty="0"/>
          </a:p>
          <a:p>
            <a:pPr>
              <a:defRPr/>
            </a:pPr>
            <a:r>
              <a:rPr lang="en-NZ" sz="1600" dirty="0"/>
              <a:t>Moore, S. (2011b). Cambodian English teachers' conceptions of and engagement with research. </a:t>
            </a:r>
            <a:r>
              <a:rPr lang="en-NZ" sz="1600" i="1" dirty="0"/>
              <a:t>Selected Proceedings of the International Conference: Doing Research in Applied Linguistics</a:t>
            </a:r>
            <a:r>
              <a:rPr lang="en-NZ" sz="1600" dirty="0"/>
              <a:t> (pp. 83-98). Bangkok: School of Liberal Arts, King </a:t>
            </a:r>
            <a:r>
              <a:rPr lang="en-NZ" sz="1600" dirty="0" err="1"/>
              <a:t>Mungkut's</a:t>
            </a:r>
            <a:r>
              <a:rPr lang="en-NZ" sz="1600" dirty="0"/>
              <a:t> University of Technology </a:t>
            </a:r>
            <a:r>
              <a:rPr lang="en-NZ" sz="1600" dirty="0" err="1" smtClean="0"/>
              <a:t>Thonburi</a:t>
            </a:r>
            <a:r>
              <a:rPr lang="en-NZ" sz="1600" dirty="0" smtClean="0"/>
              <a:t>. </a:t>
            </a:r>
          </a:p>
          <a:p>
            <a:pPr>
              <a:defRPr/>
            </a:pPr>
            <a:r>
              <a:rPr lang="en-US" sz="1600" dirty="0"/>
              <a:t>Stewart, D. W., </a:t>
            </a:r>
            <a:r>
              <a:rPr lang="en-US" sz="1600" dirty="0" err="1"/>
              <a:t>Shamdasani</a:t>
            </a:r>
            <a:r>
              <a:rPr lang="en-US" sz="1600" dirty="0"/>
              <a:t>, P. N., &amp; Rook, D. W. (2007). </a:t>
            </a:r>
            <a:r>
              <a:rPr lang="en-US" sz="1600" i="1" dirty="0"/>
              <a:t>Focus Groups: Theory and Practice</a:t>
            </a:r>
            <a:r>
              <a:rPr lang="en-US" sz="1600" dirty="0"/>
              <a:t> (Vol. 20). Thousand Oaks: SAGE.</a:t>
            </a:r>
          </a:p>
          <a:p>
            <a:pPr>
              <a:defRPr/>
            </a:pPr>
            <a:endParaRPr lang="en-NZ"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3176"/>
          </a:xfrm>
        </p:spPr>
        <p:txBody>
          <a:bodyPr/>
          <a:lstStyle/>
          <a:p>
            <a:r>
              <a:rPr lang="en-US" b="0" dirty="0"/>
              <a:t>Review of the </a:t>
            </a:r>
            <a:r>
              <a:rPr lang="en-US" b="0" dirty="0" smtClean="0"/>
              <a:t>literature </a:t>
            </a:r>
            <a:endParaRPr lang="en-US" dirty="0"/>
          </a:p>
        </p:txBody>
      </p:sp>
      <p:sp>
        <p:nvSpPr>
          <p:cNvPr id="3" name="Content Placeholder 2"/>
          <p:cNvSpPr>
            <a:spLocks noGrp="1"/>
          </p:cNvSpPr>
          <p:nvPr>
            <p:ph idx="1"/>
          </p:nvPr>
        </p:nvSpPr>
        <p:spPr>
          <a:xfrm>
            <a:off x="685800" y="1772816"/>
            <a:ext cx="7772400" cy="4114800"/>
          </a:xfrm>
        </p:spPr>
        <p:txBody>
          <a:bodyPr/>
          <a:lstStyle/>
          <a:p>
            <a:pPr marL="0" indent="0">
              <a:buNone/>
            </a:pPr>
            <a:r>
              <a:rPr lang="en-US" dirty="0" smtClean="0"/>
              <a:t>1) Current “teacher research” in language teaching</a:t>
            </a:r>
          </a:p>
          <a:p>
            <a:pPr marL="0" indent="0">
              <a:buNone/>
            </a:pPr>
            <a:endParaRPr lang="en-US" sz="1600" dirty="0" smtClean="0"/>
          </a:p>
          <a:p>
            <a:pPr marL="0" indent="0">
              <a:buNone/>
            </a:pPr>
            <a:r>
              <a:rPr lang="en-US" dirty="0" smtClean="0"/>
              <a:t>Research on </a:t>
            </a:r>
            <a:r>
              <a:rPr lang="en-US" dirty="0" smtClean="0"/>
              <a:t>“language teacher research” have been undertaken worldwide: </a:t>
            </a:r>
          </a:p>
          <a:p>
            <a:r>
              <a:rPr lang="en-US" dirty="0" smtClean="0"/>
              <a:t>Language Teacher </a:t>
            </a:r>
            <a:r>
              <a:rPr lang="en-US" dirty="0" smtClean="0"/>
              <a:t>Research Series </a:t>
            </a:r>
            <a:r>
              <a:rPr lang="en-US" dirty="0" smtClean="0"/>
              <a:t>(Series Editor Thomas S. C. Farrell) published Language teacher research in Australia and New Zealand, Asia, the Americas, Africa, and the Middle East.</a:t>
            </a:r>
            <a:endParaRPr lang="en-US" dirty="0"/>
          </a:p>
        </p:txBody>
      </p:sp>
    </p:spTree>
    <p:extLst>
      <p:ext uri="{BB962C8B-B14F-4D97-AF65-F5344CB8AC3E}">
        <p14:creationId xmlns:p14="http://schemas.microsoft.com/office/powerpoint/2010/main" val="3290558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03176"/>
          </a:xfrm>
        </p:spPr>
        <p:txBody>
          <a:bodyPr/>
          <a:lstStyle/>
          <a:p>
            <a:r>
              <a:rPr lang="en-US" b="0" dirty="0"/>
              <a:t>Review of the </a:t>
            </a:r>
            <a:r>
              <a:rPr lang="en-US" b="0" dirty="0" smtClean="0"/>
              <a:t>literature (Cont.)</a:t>
            </a:r>
            <a:endParaRPr lang="en-US" dirty="0"/>
          </a:p>
        </p:txBody>
      </p:sp>
      <p:sp>
        <p:nvSpPr>
          <p:cNvPr id="3" name="Content Placeholder 2"/>
          <p:cNvSpPr>
            <a:spLocks noGrp="1"/>
          </p:cNvSpPr>
          <p:nvPr>
            <p:ph idx="1"/>
          </p:nvPr>
        </p:nvSpPr>
        <p:spPr/>
        <p:txBody>
          <a:bodyPr/>
          <a:lstStyle/>
          <a:p>
            <a:r>
              <a:rPr lang="en-US" dirty="0" smtClean="0"/>
              <a:t>Recently, more studies  on “language teacher research” have been conducted in </a:t>
            </a:r>
          </a:p>
          <a:p>
            <a:pPr marL="0" indent="0">
              <a:buNone/>
            </a:pPr>
            <a:r>
              <a:rPr lang="en-US" dirty="0" smtClean="0"/>
              <a:t>     - China (</a:t>
            </a:r>
            <a:r>
              <a:rPr lang="en-US" dirty="0" err="1" smtClean="0"/>
              <a:t>Barkhuizen</a:t>
            </a:r>
            <a:r>
              <a:rPr lang="en-US" dirty="0" smtClean="0"/>
              <a:t>, 2009; </a:t>
            </a:r>
            <a:r>
              <a:rPr lang="en-US" dirty="0" err="1" smtClean="0"/>
              <a:t>Barkhuizen</a:t>
            </a:r>
            <a:r>
              <a:rPr lang="en-US" dirty="0" smtClean="0"/>
              <a:t> &amp; </a:t>
            </a:r>
            <a:r>
              <a:rPr lang="en-US" dirty="0" err="1" smtClean="0"/>
              <a:t>Gao</a:t>
            </a:r>
            <a:r>
              <a:rPr lang="en-US" dirty="0" smtClean="0"/>
              <a:t>, </a:t>
            </a:r>
            <a:br>
              <a:rPr lang="en-US" dirty="0" smtClean="0"/>
            </a:br>
            <a:r>
              <a:rPr lang="en-US" dirty="0" smtClean="0"/>
              <a:t>        2010; </a:t>
            </a:r>
            <a:r>
              <a:rPr lang="en-US" dirty="0" err="1" smtClean="0"/>
              <a:t>Gao</a:t>
            </a:r>
            <a:r>
              <a:rPr lang="en-US" dirty="0" smtClean="0"/>
              <a:t>, </a:t>
            </a:r>
            <a:r>
              <a:rPr lang="en-US" dirty="0" err="1" smtClean="0"/>
              <a:t>Barkhuizen</a:t>
            </a:r>
            <a:r>
              <a:rPr lang="en-US" dirty="0" smtClean="0"/>
              <a:t>, &amp; Chow, 2011; Borg &amp; </a:t>
            </a:r>
            <a:br>
              <a:rPr lang="en-US" dirty="0" smtClean="0"/>
            </a:br>
            <a:r>
              <a:rPr lang="en-US" dirty="0" smtClean="0"/>
              <a:t>        Liu, 2013),</a:t>
            </a:r>
          </a:p>
          <a:p>
            <a:pPr marL="0" indent="0">
              <a:buNone/>
            </a:pPr>
            <a:r>
              <a:rPr lang="en-US" dirty="0"/>
              <a:t> </a:t>
            </a:r>
            <a:r>
              <a:rPr lang="en-US" dirty="0" smtClean="0"/>
              <a:t>     - Cambodia (Moore 2011a, 2011b; </a:t>
            </a:r>
            <a:r>
              <a:rPr lang="en-US" dirty="0" err="1" smtClean="0"/>
              <a:t>Keuk</a:t>
            </a:r>
            <a:r>
              <a:rPr lang="en-US" dirty="0" smtClean="0"/>
              <a:t>, 2014),</a:t>
            </a:r>
          </a:p>
          <a:p>
            <a:pPr marL="0" indent="0">
              <a:buNone/>
            </a:pPr>
            <a:r>
              <a:rPr lang="en-US" dirty="0"/>
              <a:t> </a:t>
            </a:r>
            <a:r>
              <a:rPr lang="en-US" dirty="0" smtClean="0"/>
              <a:t>     - Vietnam (</a:t>
            </a:r>
            <a:r>
              <a:rPr lang="en-US" dirty="0" err="1" smtClean="0"/>
              <a:t>Hiep</a:t>
            </a:r>
            <a:r>
              <a:rPr lang="en-US" dirty="0" smtClean="0"/>
              <a:t>, 2006)</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3988953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803176"/>
          </a:xfrm>
        </p:spPr>
        <p:txBody>
          <a:bodyPr/>
          <a:lstStyle/>
          <a:p>
            <a:r>
              <a:rPr lang="en-US" b="0" dirty="0" smtClean="0"/>
              <a:t>Review of the literature</a:t>
            </a:r>
            <a:endParaRPr lang="en-US" b="0" dirty="0"/>
          </a:p>
        </p:txBody>
      </p:sp>
      <p:sp>
        <p:nvSpPr>
          <p:cNvPr id="3" name="Content Placeholder 2"/>
          <p:cNvSpPr>
            <a:spLocks noGrp="1"/>
          </p:cNvSpPr>
          <p:nvPr>
            <p:ph idx="1"/>
          </p:nvPr>
        </p:nvSpPr>
        <p:spPr>
          <a:xfrm>
            <a:off x="755576" y="1340768"/>
            <a:ext cx="7772400" cy="4755232"/>
          </a:xfrm>
        </p:spPr>
        <p:txBody>
          <a:bodyPr/>
          <a:lstStyle/>
          <a:p>
            <a:pPr marL="0" indent="0">
              <a:buNone/>
            </a:pPr>
            <a:r>
              <a:rPr lang="en-US" dirty="0"/>
              <a:t>2</a:t>
            </a:r>
            <a:r>
              <a:rPr lang="en-US" dirty="0" smtClean="0"/>
              <a:t>) Current ELT teacher research in Cambodia</a:t>
            </a:r>
          </a:p>
          <a:p>
            <a:pPr marL="0" indent="0">
              <a:buNone/>
            </a:pPr>
            <a:endParaRPr lang="en-US" sz="900" dirty="0" smtClean="0"/>
          </a:p>
          <a:p>
            <a:r>
              <a:rPr lang="en-US" dirty="0" smtClean="0"/>
              <a:t>Moore (2011a): ELT teacher research in Cambodia can be viewed through two perspectives: </a:t>
            </a:r>
          </a:p>
          <a:p>
            <a:pPr marL="0" indent="0">
              <a:buNone/>
            </a:pPr>
            <a:r>
              <a:rPr lang="en-US" dirty="0"/>
              <a:t> </a:t>
            </a:r>
            <a:r>
              <a:rPr lang="en-US" dirty="0" smtClean="0"/>
              <a:t>   a. insiders’ view: ELT teacher research is seen as </a:t>
            </a:r>
            <a:br>
              <a:rPr lang="en-US" dirty="0" smtClean="0"/>
            </a:br>
            <a:r>
              <a:rPr lang="en-US" dirty="0" smtClean="0"/>
              <a:t>        an organic growth.</a:t>
            </a:r>
          </a:p>
          <a:p>
            <a:pPr marL="0" indent="0">
              <a:buNone/>
            </a:pPr>
            <a:r>
              <a:rPr lang="en-US" dirty="0" smtClean="0"/>
              <a:t>    b. non-Cambodian outsiders’ view: ELT teacher </a:t>
            </a:r>
            <a:br>
              <a:rPr lang="en-US" dirty="0" smtClean="0"/>
            </a:br>
            <a:r>
              <a:rPr lang="en-US" dirty="0" smtClean="0"/>
              <a:t>         research is seen as ‘a case of intentional and </a:t>
            </a:r>
            <a:br>
              <a:rPr lang="en-US" dirty="0" smtClean="0"/>
            </a:br>
            <a:r>
              <a:rPr lang="en-US" dirty="0" smtClean="0"/>
              <a:t>         targeted deficit filling’ (p.335)</a:t>
            </a:r>
            <a:endParaRPr lang="en-US" dirty="0"/>
          </a:p>
        </p:txBody>
      </p:sp>
    </p:spTree>
    <p:extLst>
      <p:ext uri="{BB962C8B-B14F-4D97-AF65-F5344CB8AC3E}">
        <p14:creationId xmlns:p14="http://schemas.microsoft.com/office/powerpoint/2010/main" val="3534304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09600"/>
            <a:ext cx="7772400" cy="803275"/>
          </a:xfrm>
        </p:spPr>
        <p:txBody>
          <a:bodyPr/>
          <a:lstStyle/>
          <a:p>
            <a:r>
              <a:rPr lang="en-US" b="0" dirty="0" smtClean="0"/>
              <a:t>Review of the literature (Cont.)</a:t>
            </a:r>
            <a:endParaRPr lang="en-NZ" b="0" dirty="0" smtClean="0"/>
          </a:p>
        </p:txBody>
      </p:sp>
      <p:sp>
        <p:nvSpPr>
          <p:cNvPr id="3" name="Content Placeholder 2"/>
          <p:cNvSpPr>
            <a:spLocks noGrp="1"/>
          </p:cNvSpPr>
          <p:nvPr>
            <p:ph idx="1"/>
          </p:nvPr>
        </p:nvSpPr>
        <p:spPr>
          <a:xfrm>
            <a:off x="685800" y="1628800"/>
            <a:ext cx="7772400" cy="3744416"/>
          </a:xfrm>
        </p:spPr>
        <p:txBody>
          <a:bodyPr/>
          <a:lstStyle/>
          <a:p>
            <a:pPr marL="0" indent="0">
              <a:buNone/>
              <a:defRPr/>
            </a:pPr>
            <a:r>
              <a:rPr lang="en-US" dirty="0"/>
              <a:t>3</a:t>
            </a:r>
            <a:r>
              <a:rPr lang="en-US" dirty="0" smtClean="0"/>
              <a:t>) Teachers’ conceptions of teacher research in </a:t>
            </a:r>
            <a:br>
              <a:rPr lang="en-US" dirty="0" smtClean="0"/>
            </a:br>
            <a:r>
              <a:rPr lang="en-US" dirty="0" smtClean="0"/>
              <a:t>     language teaching:</a:t>
            </a:r>
          </a:p>
          <a:p>
            <a:pPr>
              <a:buFont typeface="Wingdings" pitchFamily="2" charset="2"/>
              <a:buChar char="Ø"/>
              <a:defRPr/>
            </a:pPr>
            <a:r>
              <a:rPr lang="en-US" dirty="0" smtClean="0"/>
              <a:t>Moore (2011b) and Borg </a:t>
            </a:r>
            <a:r>
              <a:rPr lang="en-US" dirty="0"/>
              <a:t>(2009) -  </a:t>
            </a:r>
            <a:r>
              <a:rPr lang="en-US" dirty="0" smtClean="0"/>
              <a:t>commonly identified features of good research in language teaching:            </a:t>
            </a:r>
          </a:p>
          <a:p>
            <a:pPr marL="0" indent="0">
              <a:buFontTx/>
              <a:buNone/>
              <a:defRPr/>
            </a:pPr>
            <a:r>
              <a:rPr lang="en-US" dirty="0"/>
              <a:t>	</a:t>
            </a:r>
            <a:r>
              <a:rPr lang="en-US" dirty="0" smtClean="0"/>
              <a:t>large samples, 	variables, 	hypothesis, 	objectivity, 		statistics,   generalizability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Myriad Pro"/>
        <a:ea typeface="ＭＳ Ｐゴシック"/>
        <a:cs typeface=""/>
      </a:majorFont>
      <a:minorFont>
        <a:latin typeface="Myriad 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Myriad Pro"/>
        <a:ea typeface="ＭＳ Ｐゴシック"/>
        <a:cs typeface=""/>
      </a:majorFont>
      <a:minorFont>
        <a:latin typeface="Myriad 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6192</TotalTime>
  <Words>4198</Words>
  <Application>Microsoft Office PowerPoint</Application>
  <PresentationFormat>On-screen Show (4:3)</PresentationFormat>
  <Paragraphs>530</Paragraphs>
  <Slides>54</Slides>
  <Notes>3</Notes>
  <HiddenSlides>0</HiddenSlides>
  <MMClips>0</MMClips>
  <ScaleCrop>false</ScaleCrop>
  <HeadingPairs>
    <vt:vector size="4" baseType="variant">
      <vt:variant>
        <vt:lpstr>Theme</vt:lpstr>
      </vt:variant>
      <vt:variant>
        <vt:i4>2</vt:i4>
      </vt:variant>
      <vt:variant>
        <vt:lpstr>Slide Titles</vt:lpstr>
      </vt:variant>
      <vt:variant>
        <vt:i4>54</vt:i4>
      </vt:variant>
    </vt:vector>
  </HeadingPairs>
  <TitlesOfParts>
    <vt:vector size="56" baseType="lpstr">
      <vt:lpstr>Blank Presentation</vt:lpstr>
      <vt:lpstr>1_Blank Presentation</vt:lpstr>
      <vt:lpstr>Focus group discussion: a way to unpack ELT teachers’ conceptions of ELT teacher research </vt:lpstr>
      <vt:lpstr>Outline</vt:lpstr>
      <vt:lpstr>Background:  An overview of ELT teacher research in Cambodia</vt:lpstr>
      <vt:lpstr>Background: Cambodian ELT professionals’ participation in research, compared to international presenters (CamTESOL conference series). </vt:lpstr>
      <vt:lpstr>Background: papers published in the CamTESOL Selected Papers Proceedings and LEiA Journal</vt:lpstr>
      <vt:lpstr>Review of the literature </vt:lpstr>
      <vt:lpstr>Review of the literature (Cont.)</vt:lpstr>
      <vt:lpstr>Review of the literature</vt:lpstr>
      <vt:lpstr>Review of the literature (Cont.)</vt:lpstr>
      <vt:lpstr>Review of the literature (Cont.)</vt:lpstr>
      <vt:lpstr>Review of the literature (Cont.)</vt:lpstr>
      <vt:lpstr>Review of the literature (Cont.)</vt:lpstr>
      <vt:lpstr>Aim of presentation</vt:lpstr>
      <vt:lpstr>Methodology</vt:lpstr>
      <vt:lpstr>Methodology (Cont.)</vt:lpstr>
      <vt:lpstr>Methodology (Cont.)</vt:lpstr>
      <vt:lpstr>Data analysis</vt:lpstr>
      <vt:lpstr>Analysis: communicative activity types </vt:lpstr>
      <vt:lpstr>Analysis: communicative activity types (Cont.)</vt:lpstr>
      <vt:lpstr>Analysis: communicative activity types (Cont.)</vt:lpstr>
      <vt:lpstr>Analysis: communicative activity types (Cont.)</vt:lpstr>
      <vt:lpstr>Analysis: communicative activity types (Cont.)</vt:lpstr>
      <vt:lpstr>Analysis: communicative activity types (Cont.)</vt:lpstr>
      <vt:lpstr>Analysis: communicative activity types (Cont.)</vt:lpstr>
      <vt:lpstr>Analysis: communicative activity types (Cont.)</vt:lpstr>
      <vt:lpstr>Analysis: communicative activity types (Cont.)</vt:lpstr>
      <vt:lpstr>Analysis: communicative activity types (Cont.) </vt:lpstr>
      <vt:lpstr>Analysis: communicative activity types (Cont.)</vt:lpstr>
      <vt:lpstr>Analysis: communicative activity types (Cont.)</vt:lpstr>
      <vt:lpstr>Analysis: communicative activity types (Cont.)</vt:lpstr>
      <vt:lpstr>Analysis: communicative activity types (Cont.)</vt:lpstr>
      <vt:lpstr>Analysis: communicative activity types (Cont.)</vt:lpstr>
      <vt:lpstr>Analysis: communicative activity types (Cont.)</vt:lpstr>
      <vt:lpstr>Analysis: communicative activity types (Cont.)</vt:lpstr>
      <vt:lpstr>Analysis: communicative activity types (Cont.)</vt:lpstr>
      <vt:lpstr>Analysis: communicative activity types (Cont.)</vt:lpstr>
      <vt:lpstr>Analysis: communicative activity types (Cont.)</vt:lpstr>
      <vt:lpstr>Analysis: communicative activity types (Cont.)</vt:lpstr>
      <vt:lpstr>Analysis: content (what is said?)</vt:lpstr>
      <vt:lpstr>Analysis: content (Cont.)</vt:lpstr>
      <vt:lpstr>Analysis: content (Cont.)</vt:lpstr>
      <vt:lpstr>Analysis: content (Cont.)</vt:lpstr>
      <vt:lpstr>Analysis: content (Cont.) Participants’ opinions about the research scenarios</vt:lpstr>
      <vt:lpstr>Findings</vt:lpstr>
      <vt:lpstr>Discussion</vt:lpstr>
      <vt:lpstr>Discussion (Cont.)</vt:lpstr>
      <vt:lpstr>Discussion (Cont.)</vt:lpstr>
      <vt:lpstr>Discussion (Cont.) Table 2: Participants’ opinions compared with the respondents’ perceptions in                  Borg’s (2009) and Moore’s (2011b) surveys</vt:lpstr>
      <vt:lpstr>Discussion (Cont.)</vt:lpstr>
      <vt:lpstr>Discussion (Cont.)</vt:lpstr>
      <vt:lpstr>Discussion (Cont.)</vt:lpstr>
      <vt:lpstr>Conclusion</vt:lpstr>
      <vt:lpstr>PowerPoint Presentation</vt:lpstr>
      <vt:lpstr>PowerPoint Presentation</vt:lpstr>
    </vt:vector>
  </TitlesOfParts>
  <Company>Kelly Garratt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heading text</dc:title>
  <dc:creator>Kelly Garratt</dc:creator>
  <cp:lastModifiedBy>ASUS I5</cp:lastModifiedBy>
  <cp:revision>429</cp:revision>
  <dcterms:created xsi:type="dcterms:W3CDTF">2008-10-13T04:55:54Z</dcterms:created>
  <dcterms:modified xsi:type="dcterms:W3CDTF">2014-06-17T11:19:31Z</dcterms:modified>
</cp:coreProperties>
</file>